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sldIdLst>
    <p:sldId id="256" r:id="rId2"/>
    <p:sldId id="257" r:id="rId3"/>
    <p:sldId id="259" r:id="rId4"/>
    <p:sldId id="263" r:id="rId5"/>
    <p:sldId id="260" r:id="rId6"/>
    <p:sldId id="261" r:id="rId7"/>
    <p:sldId id="262" r:id="rId8"/>
    <p:sldId id="264" r:id="rId9"/>
    <p:sldId id="265"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A5420BE5-59ED-4DD1-A0BE-E9EA5F825415}" type="datetimeFigureOut">
              <a:rPr lang="es-MX" smtClean="0"/>
              <a:t>28/09/2025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0A19AFC-DE97-4394-A7E3-E34F385F43D3}" type="slidenum">
              <a:rPr lang="es-MX" smtClean="0"/>
              <a:t>‹Nº›</a:t>
            </a:fld>
            <a:endParaRPr lang="es-MX"/>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31226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A5420BE5-59ED-4DD1-A0BE-E9EA5F825415}" type="datetimeFigureOut">
              <a:rPr lang="es-MX" smtClean="0"/>
              <a:t>28/09/2025</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427190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A5420BE5-59ED-4DD1-A0BE-E9EA5F825415}" type="datetimeFigureOut">
              <a:rPr lang="es-MX" smtClean="0"/>
              <a:t>28/09/2025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8045361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A5420BE5-59ED-4DD1-A0BE-E9EA5F825415}" type="datetimeFigureOut">
              <a:rPr lang="es-MX" smtClean="0"/>
              <a:t>28/09/2025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0A19AFC-DE97-4394-A7E3-E34F385F43D3}" type="slidenum">
              <a:rPr lang="es-MX" smtClean="0"/>
              <a:t>‹Nº›</a:t>
            </a:fld>
            <a:endParaRPr lang="es-MX"/>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5446847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A5420BE5-59ED-4DD1-A0BE-E9EA5F825415}" type="datetimeFigureOut">
              <a:rPr lang="es-MX" smtClean="0"/>
              <a:t>28/09/2025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27320637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a:t>Haga clic para modificar los estilos de texto del patrón</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A5420BE5-59ED-4DD1-A0BE-E9EA5F825415}" type="datetimeFigureOut">
              <a:rPr lang="es-MX" smtClean="0"/>
              <a:t>28/09/2025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0A19AFC-DE97-4394-A7E3-E34F385F43D3}" type="slidenum">
              <a:rPr lang="es-MX" smtClean="0"/>
              <a:t>‹Nº›</a:t>
            </a:fld>
            <a:endParaRPr lang="es-MX"/>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5725368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s-ES"/>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a:t>Haga clic para modificar los estilos de texto del patrón</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A5420BE5-59ED-4DD1-A0BE-E9EA5F825415}" type="datetimeFigureOut">
              <a:rPr lang="es-MX" smtClean="0"/>
              <a:t>28/09/2025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25351118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A5420BE5-59ED-4DD1-A0BE-E9EA5F825415}" type="datetimeFigureOut">
              <a:rPr lang="es-MX" smtClean="0"/>
              <a:t>28/09/2025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981552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A5420BE5-59ED-4DD1-A0BE-E9EA5F825415}" type="datetimeFigureOut">
              <a:rPr lang="es-MX" smtClean="0"/>
              <a:t>28/09/2025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926578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A5420BE5-59ED-4DD1-A0BE-E9EA5F825415}" type="datetimeFigureOut">
              <a:rPr lang="es-MX" smtClean="0"/>
              <a:t>28/09/2025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13238502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A5420BE5-59ED-4DD1-A0BE-E9EA5F825415}" type="datetimeFigureOut">
              <a:rPr lang="es-MX" smtClean="0"/>
              <a:t>28/09/2025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986830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A5420BE5-59ED-4DD1-A0BE-E9EA5F825415}" type="datetimeFigureOut">
              <a:rPr lang="es-MX" smtClean="0"/>
              <a:t>28/09/2025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2551397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A5420BE5-59ED-4DD1-A0BE-E9EA5F825415}" type="datetimeFigureOut">
              <a:rPr lang="es-MX" smtClean="0"/>
              <a:t>28/09/2025</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1103748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A5420BE5-59ED-4DD1-A0BE-E9EA5F825415}" type="datetimeFigureOut">
              <a:rPr lang="es-MX" smtClean="0"/>
              <a:t>28/09/2025</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3303719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420BE5-59ED-4DD1-A0BE-E9EA5F825415}" type="datetimeFigureOut">
              <a:rPr lang="es-MX" smtClean="0"/>
              <a:t>28/09/2025</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28189037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A5420BE5-59ED-4DD1-A0BE-E9EA5F825415}" type="datetimeFigureOut">
              <a:rPr lang="es-MX" smtClean="0"/>
              <a:t>28/09/2025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1011156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s-ES"/>
              <a:t>Haga clic para modificar el estilo de título del patrón</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A5420BE5-59ED-4DD1-A0BE-E9EA5F825415}" type="datetimeFigureOut">
              <a:rPr lang="es-MX" smtClean="0"/>
              <a:t>28/09/2025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20A19AFC-DE97-4394-A7E3-E34F385F43D3}" type="slidenum">
              <a:rPr lang="es-MX" smtClean="0"/>
              <a:t>‹Nº›</a:t>
            </a:fld>
            <a:endParaRPr lang="es-MX"/>
          </a:p>
        </p:txBody>
      </p:sp>
    </p:spTree>
    <p:extLst>
      <p:ext uri="{BB962C8B-B14F-4D97-AF65-F5344CB8AC3E}">
        <p14:creationId xmlns:p14="http://schemas.microsoft.com/office/powerpoint/2010/main" val="711467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A5420BE5-59ED-4DD1-A0BE-E9EA5F825415}" type="datetimeFigureOut">
              <a:rPr lang="es-MX" smtClean="0"/>
              <a:t>28/09/2025</a:t>
            </a:fld>
            <a:endParaRPr lang="es-MX"/>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s-MX"/>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20A19AFC-DE97-4394-A7E3-E34F385F43D3}" type="slidenum">
              <a:rPr lang="es-MX" smtClean="0"/>
              <a:t>‹Nº›</a:t>
            </a:fld>
            <a:endParaRPr lang="es-MX"/>
          </a:p>
        </p:txBody>
      </p:sp>
    </p:spTree>
    <p:extLst>
      <p:ext uri="{BB962C8B-B14F-4D97-AF65-F5344CB8AC3E}">
        <p14:creationId xmlns:p14="http://schemas.microsoft.com/office/powerpoint/2010/main" val="1358750980"/>
      </p:ext>
    </p:extLst>
  </p:cSld>
  <p:clrMap bg1="dk1" tx1="lt1" bg2="dk2" tx2="lt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 id="2147483852" r:id="rId12"/>
    <p:sldLayoutId id="2147483853" r:id="rId13"/>
    <p:sldLayoutId id="2147483854" r:id="rId14"/>
    <p:sldLayoutId id="2147483855" r:id="rId15"/>
    <p:sldLayoutId id="2147483856" r:id="rId16"/>
    <p:sldLayoutId id="214748385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8553318C-3210-F19C-7235-7AEC5A8E1B8F}"/>
              </a:ext>
            </a:extLst>
          </p:cNvPr>
          <p:cNvSpPr txBox="1"/>
          <p:nvPr/>
        </p:nvSpPr>
        <p:spPr>
          <a:xfrm>
            <a:off x="3522132" y="5528732"/>
            <a:ext cx="5469467" cy="802207"/>
          </a:xfrm>
          <a:prstGeom prst="rect">
            <a:avLst/>
          </a:prstGeom>
          <a:noFill/>
        </p:spPr>
        <p:txBody>
          <a:bodyPr wrap="square">
            <a:spAutoFit/>
          </a:bodyPr>
          <a:lstStyle/>
          <a:p>
            <a:pPr algn="ctr">
              <a:lnSpc>
                <a:spcPct val="150000"/>
              </a:lnSpc>
              <a:spcAft>
                <a:spcPts val="800"/>
              </a:spcAft>
            </a:pPr>
            <a:r>
              <a:rPr lang="es-MX" sz="1400" b="1" kern="100" dirty="0">
                <a:solidFill>
                  <a:schemeClr val="bg1"/>
                </a:solidFill>
                <a:effectLst/>
                <a:latin typeface="Arial" panose="020B0604020202020204" pitchFamily="34" charset="0"/>
                <a:ea typeface="Calibri" panose="020F0502020204030204" pitchFamily="34" charset="0"/>
                <a:cs typeface="Arial" panose="020B0604020202020204" pitchFamily="34" charset="0"/>
              </a:rPr>
              <a:t>Fecha de entrega</a:t>
            </a:r>
            <a:r>
              <a:rPr lang="es-MX" sz="1400" kern="100" dirty="0">
                <a:solidFill>
                  <a:schemeClr val="bg1"/>
                </a:solidFill>
                <a:effectLst/>
                <a:latin typeface="Arial" panose="020B0604020202020204" pitchFamily="34" charset="0"/>
                <a:ea typeface="Calibri" panose="020F0502020204030204" pitchFamily="34" charset="0"/>
                <a:cs typeface="Arial" panose="020B0604020202020204" pitchFamily="34" charset="0"/>
              </a:rPr>
              <a:t>:</a:t>
            </a:r>
            <a:endParaRPr lang="es-MX" sz="1400" kern="100" dirty="0">
              <a:solidFill>
                <a:schemeClr val="bg1"/>
              </a:solidFill>
              <a:effectLst/>
              <a:latin typeface="Arial" panose="020B0604020202020204" pitchFamily="34" charset="0"/>
              <a:ea typeface="Calibri" panose="020F0502020204030204" pitchFamily="34" charset="0"/>
              <a:cs typeface="Times New Roman" panose="02020603050405020304" pitchFamily="18" charset="0"/>
            </a:endParaRPr>
          </a:p>
          <a:p>
            <a:pPr algn="ctr">
              <a:lnSpc>
                <a:spcPct val="150000"/>
              </a:lnSpc>
              <a:spcAft>
                <a:spcPts val="800"/>
              </a:spcAft>
            </a:pPr>
            <a:r>
              <a:rPr lang="es-MX" sz="1400" kern="100" dirty="0">
                <a:solidFill>
                  <a:schemeClr val="bg1"/>
                </a:solidFill>
                <a:effectLst/>
                <a:latin typeface="Arial" panose="020B0604020202020204" pitchFamily="34" charset="0"/>
                <a:ea typeface="Calibri" panose="020F0502020204030204" pitchFamily="34" charset="0"/>
                <a:cs typeface="Arial" panose="020B0604020202020204" pitchFamily="34" charset="0"/>
              </a:rPr>
              <a:t>Frontera Comalapa, Chiapas. A 05 de Agosto del 2025</a:t>
            </a:r>
            <a:endParaRPr lang="es-MX" sz="1400" dirty="0">
              <a:solidFill>
                <a:schemeClr val="bg1"/>
              </a:solidFill>
            </a:endParaRPr>
          </a:p>
        </p:txBody>
      </p:sp>
      <p:sp>
        <p:nvSpPr>
          <p:cNvPr id="7" name="CuadroTexto 6">
            <a:extLst>
              <a:ext uri="{FF2B5EF4-FFF2-40B4-BE49-F238E27FC236}">
                <a16:creationId xmlns:a16="http://schemas.microsoft.com/office/drawing/2014/main" id="{A9395122-3C42-9E71-44A4-36970D7050BB}"/>
              </a:ext>
            </a:extLst>
          </p:cNvPr>
          <p:cNvSpPr txBox="1"/>
          <p:nvPr/>
        </p:nvSpPr>
        <p:spPr>
          <a:xfrm>
            <a:off x="3047999" y="582333"/>
            <a:ext cx="6096000" cy="974626"/>
          </a:xfrm>
          <a:prstGeom prst="rect">
            <a:avLst/>
          </a:prstGeom>
          <a:noFill/>
        </p:spPr>
        <p:txBody>
          <a:bodyPr wrap="square">
            <a:spAutoFit/>
          </a:bodyPr>
          <a:lstStyle/>
          <a:p>
            <a:pPr algn="ctr">
              <a:lnSpc>
                <a:spcPct val="150000"/>
              </a:lnSpc>
              <a:spcAft>
                <a:spcPts val="800"/>
              </a:spcAft>
            </a:pPr>
            <a:r>
              <a:rPr lang="es-MX" sz="1800" b="1" kern="100" dirty="0">
                <a:effectLst/>
                <a:latin typeface="+mj-lt"/>
                <a:ea typeface="Calibri" panose="020F0502020204030204" pitchFamily="34" charset="0"/>
                <a:cs typeface="Arial" panose="020B0604020202020204" pitchFamily="34" charset="0"/>
              </a:rPr>
              <a:t>Instituto Tecnológico de Frontera Comalapa</a:t>
            </a:r>
            <a:endParaRPr lang="es-MX" sz="1800" kern="100" dirty="0">
              <a:effectLst/>
              <a:latin typeface="+mj-lt"/>
              <a:ea typeface="Calibri" panose="020F0502020204030204" pitchFamily="34" charset="0"/>
              <a:cs typeface="Times New Roman" panose="02020603050405020304" pitchFamily="18" charset="0"/>
            </a:endParaRPr>
          </a:p>
          <a:p>
            <a:pPr algn="ctr">
              <a:lnSpc>
                <a:spcPct val="150000"/>
              </a:lnSpc>
              <a:spcAft>
                <a:spcPts val="800"/>
              </a:spcAft>
            </a:pPr>
            <a:r>
              <a:rPr lang="es-MX" sz="1800" b="1" kern="100" dirty="0">
                <a:effectLst/>
                <a:latin typeface="+mj-lt"/>
                <a:ea typeface="Calibri" panose="020F0502020204030204" pitchFamily="34" charset="0"/>
                <a:cs typeface="Arial" panose="020B0604020202020204" pitchFamily="34" charset="0"/>
              </a:rPr>
              <a:t>Modalidad Mixta</a:t>
            </a:r>
            <a:endParaRPr lang="es-MX" sz="1800" kern="100" dirty="0">
              <a:effectLst/>
              <a:latin typeface="+mj-lt"/>
              <a:ea typeface="Calibri" panose="020F0502020204030204" pitchFamily="34" charset="0"/>
              <a:cs typeface="Times New Roman" panose="02020603050405020304" pitchFamily="18" charset="0"/>
            </a:endParaRPr>
          </a:p>
        </p:txBody>
      </p:sp>
      <p:sp>
        <p:nvSpPr>
          <p:cNvPr id="10" name="Subtítulo 2">
            <a:extLst>
              <a:ext uri="{FF2B5EF4-FFF2-40B4-BE49-F238E27FC236}">
                <a16:creationId xmlns:a16="http://schemas.microsoft.com/office/drawing/2014/main" id="{0907AE2D-3CB1-12BD-D412-B5C6AACEF366}"/>
              </a:ext>
            </a:extLst>
          </p:cNvPr>
          <p:cNvSpPr>
            <a:spLocks noGrp="1"/>
          </p:cNvSpPr>
          <p:nvPr>
            <p:ph type="subTitle" idx="1"/>
          </p:nvPr>
        </p:nvSpPr>
        <p:spPr>
          <a:xfrm>
            <a:off x="841584" y="2058716"/>
            <a:ext cx="10508829" cy="3458626"/>
          </a:xfrm>
        </p:spPr>
        <p:txBody>
          <a:bodyPr numCol="2">
            <a:noAutofit/>
          </a:bodyPr>
          <a:lstStyle/>
          <a:p>
            <a:pPr algn="ctr">
              <a:lnSpc>
                <a:spcPct val="100000"/>
              </a:lnSpc>
              <a:spcAft>
                <a:spcPts val="800"/>
              </a:spcAft>
            </a:pPr>
            <a:r>
              <a:rPr lang="es-MX" sz="1600" b="1" dirty="0">
                <a:latin typeface="+mj-lt"/>
              </a:rPr>
              <a:t>Nombre del alumno: </a:t>
            </a:r>
          </a:p>
          <a:p>
            <a:pPr algn="ctr">
              <a:lnSpc>
                <a:spcPct val="100000"/>
              </a:lnSpc>
              <a:spcAft>
                <a:spcPts val="800"/>
              </a:spcAft>
            </a:pPr>
            <a:r>
              <a:rPr lang="es-MX" sz="1600" b="1" dirty="0">
                <a:latin typeface="+mj-lt"/>
              </a:rPr>
              <a:t>Cynthia Jasmine Morales Torres </a:t>
            </a:r>
          </a:p>
          <a:p>
            <a:pPr algn="ctr">
              <a:lnSpc>
                <a:spcPct val="100000"/>
              </a:lnSpc>
              <a:spcAft>
                <a:spcPts val="800"/>
              </a:spcAft>
            </a:pPr>
            <a:r>
              <a:rPr lang="es-MX" sz="1600" b="1" dirty="0">
                <a:latin typeface="+mj-lt"/>
              </a:rPr>
              <a:t>Semestre:  </a:t>
            </a:r>
          </a:p>
          <a:p>
            <a:pPr algn="ctr">
              <a:lnSpc>
                <a:spcPct val="100000"/>
              </a:lnSpc>
              <a:spcAft>
                <a:spcPts val="800"/>
              </a:spcAft>
            </a:pPr>
            <a:r>
              <a:rPr lang="es-MX" sz="1600" b="1" dirty="0">
                <a:latin typeface="+mj-lt"/>
              </a:rPr>
              <a:t>Quinto semestre </a:t>
            </a:r>
          </a:p>
          <a:p>
            <a:pPr algn="ctr">
              <a:lnSpc>
                <a:spcPct val="100000"/>
              </a:lnSpc>
              <a:spcAft>
                <a:spcPts val="800"/>
              </a:spcAft>
            </a:pPr>
            <a:r>
              <a:rPr lang="es-MX" sz="1600" b="1" dirty="0">
                <a:latin typeface="+mj-lt"/>
              </a:rPr>
              <a:t>Especialidad:</a:t>
            </a:r>
          </a:p>
          <a:p>
            <a:pPr algn="ctr">
              <a:lnSpc>
                <a:spcPct val="100000"/>
              </a:lnSpc>
              <a:spcAft>
                <a:spcPts val="800"/>
              </a:spcAft>
            </a:pPr>
            <a:r>
              <a:rPr lang="es-MX" sz="1600" b="1" dirty="0">
                <a:latin typeface="+mj-lt"/>
              </a:rPr>
              <a:t>Ingeniería en sistemas computacionales.</a:t>
            </a:r>
          </a:p>
          <a:p>
            <a:pPr algn="ctr">
              <a:lnSpc>
                <a:spcPct val="100000"/>
              </a:lnSpc>
              <a:spcAft>
                <a:spcPts val="800"/>
              </a:spcAft>
            </a:pPr>
            <a:r>
              <a:rPr lang="es-MX" sz="1600" b="1" dirty="0">
                <a:latin typeface="+mj-lt"/>
              </a:rPr>
              <a:t>Numero de control:</a:t>
            </a:r>
          </a:p>
          <a:p>
            <a:pPr algn="ctr">
              <a:lnSpc>
                <a:spcPct val="100000"/>
              </a:lnSpc>
              <a:spcAft>
                <a:spcPts val="800"/>
              </a:spcAft>
            </a:pPr>
            <a:r>
              <a:rPr lang="es-MX" sz="1600" b="1" dirty="0">
                <a:latin typeface="+mj-lt"/>
              </a:rPr>
              <a:t>231260014</a:t>
            </a:r>
          </a:p>
          <a:p>
            <a:pPr algn="ctr">
              <a:lnSpc>
                <a:spcPct val="150000"/>
              </a:lnSpc>
              <a:spcAft>
                <a:spcPts val="800"/>
              </a:spcAft>
            </a:pPr>
            <a:endParaRPr lang="es-MX" sz="1600" b="1" dirty="0">
              <a:latin typeface="+mj-lt"/>
            </a:endParaRPr>
          </a:p>
          <a:p>
            <a:pPr algn="ctr">
              <a:lnSpc>
                <a:spcPct val="150000"/>
              </a:lnSpc>
              <a:spcAft>
                <a:spcPts val="800"/>
              </a:spcAft>
            </a:pPr>
            <a:r>
              <a:rPr lang="es-MX" sz="1600" b="1" dirty="0">
                <a:latin typeface="+mj-lt"/>
              </a:rPr>
              <a:t>Materia:</a:t>
            </a:r>
          </a:p>
          <a:p>
            <a:pPr algn="ctr">
              <a:lnSpc>
                <a:spcPct val="150000"/>
              </a:lnSpc>
              <a:spcAft>
                <a:spcPts val="800"/>
              </a:spcAft>
            </a:pPr>
            <a:r>
              <a:rPr lang="es-MX" sz="1600" b="1" dirty="0">
                <a:latin typeface="+mj-lt"/>
              </a:rPr>
              <a:t>Simulación </a:t>
            </a:r>
          </a:p>
          <a:p>
            <a:pPr algn="ctr">
              <a:lnSpc>
                <a:spcPct val="150000"/>
              </a:lnSpc>
              <a:spcAft>
                <a:spcPts val="800"/>
              </a:spcAft>
            </a:pPr>
            <a:r>
              <a:rPr lang="es-MX" sz="1600" b="1" dirty="0">
                <a:latin typeface="+mj-lt"/>
              </a:rPr>
              <a:t>Nombre del docente: </a:t>
            </a:r>
          </a:p>
          <a:p>
            <a:pPr algn="ctr">
              <a:lnSpc>
                <a:spcPct val="150000"/>
              </a:lnSpc>
              <a:spcAft>
                <a:spcPts val="800"/>
              </a:spcAft>
            </a:pPr>
            <a:r>
              <a:rPr lang="es-MX" sz="1600" b="1" dirty="0">
                <a:latin typeface="+mj-lt"/>
              </a:rPr>
              <a:t>Ing. Francisco Javier Mingo Velázquez </a:t>
            </a:r>
          </a:p>
          <a:p>
            <a:pPr algn="ctr">
              <a:lnSpc>
                <a:spcPct val="150000"/>
              </a:lnSpc>
              <a:spcAft>
                <a:spcPts val="800"/>
              </a:spcAft>
            </a:pPr>
            <a:r>
              <a:rPr lang="es-MX" sz="1600" b="1" dirty="0">
                <a:latin typeface="+mj-lt"/>
              </a:rPr>
              <a:t>Nombre del trabajo:</a:t>
            </a:r>
          </a:p>
          <a:p>
            <a:pPr algn="ctr">
              <a:lnSpc>
                <a:spcPct val="150000"/>
              </a:lnSpc>
              <a:spcAft>
                <a:spcPts val="800"/>
              </a:spcAft>
            </a:pPr>
            <a:r>
              <a:rPr lang="es-MX" sz="1600" b="1" dirty="0">
                <a:latin typeface="+mj-lt"/>
              </a:rPr>
              <a:t>Reporte de practica de números pseudoaleatorios </a:t>
            </a:r>
          </a:p>
          <a:p>
            <a:pPr algn="ctr"/>
            <a:endParaRPr lang="es-MX" sz="1600" b="1" dirty="0">
              <a:latin typeface="+mj-lt"/>
            </a:endParaRPr>
          </a:p>
        </p:txBody>
      </p:sp>
      <p:pic>
        <p:nvPicPr>
          <p:cNvPr id="2" name="Imagen 1">
            <a:extLst>
              <a:ext uri="{FF2B5EF4-FFF2-40B4-BE49-F238E27FC236}">
                <a16:creationId xmlns:a16="http://schemas.microsoft.com/office/drawing/2014/main" id="{DE8FC189-0CA6-EF6B-5B39-24DEDE8DBD3F}"/>
              </a:ext>
            </a:extLst>
          </p:cNvPr>
          <p:cNvPicPr>
            <a:picLocks noChangeAspect="1"/>
          </p:cNvPicPr>
          <p:nvPr/>
        </p:nvPicPr>
        <p:blipFill rotWithShape="1">
          <a:blip r:embed="rId2">
            <a:extLst>
              <a:ext uri="{28A0092B-C50C-407E-A947-70E740481C1C}">
                <a14:useLocalDpi xmlns:a14="http://schemas.microsoft.com/office/drawing/2010/main" val="0"/>
              </a:ext>
            </a:extLst>
          </a:blip>
          <a:srcRect l="905" t="8280" b="-1"/>
          <a:stretch/>
        </p:blipFill>
        <p:spPr bwMode="auto">
          <a:xfrm>
            <a:off x="2561039" y="80576"/>
            <a:ext cx="7069920" cy="633095"/>
          </a:xfrm>
          <a:prstGeom prst="rect">
            <a:avLst/>
          </a:prstGeom>
          <a:ln>
            <a:noFill/>
          </a:ln>
          <a:extLst>
            <a:ext uri="{53640926-AAD7-44D8-BBD7-CCE9431645EC}">
              <a14:shadowObscured xmlns:a14="http://schemas.microsoft.com/office/drawing/2010/main"/>
            </a:ext>
          </a:extLst>
        </p:spPr>
      </p:pic>
      <p:sp>
        <p:nvSpPr>
          <p:cNvPr id="3" name="CuadroTexto 2">
            <a:extLst>
              <a:ext uri="{FF2B5EF4-FFF2-40B4-BE49-F238E27FC236}">
                <a16:creationId xmlns:a16="http://schemas.microsoft.com/office/drawing/2014/main" id="{020FEAD0-93B0-8FEC-1013-28AA139D7FB4}"/>
              </a:ext>
            </a:extLst>
          </p:cNvPr>
          <p:cNvSpPr txBox="1"/>
          <p:nvPr/>
        </p:nvSpPr>
        <p:spPr>
          <a:xfrm>
            <a:off x="4654193" y="1069646"/>
            <a:ext cx="3082247" cy="369332"/>
          </a:xfrm>
          <a:prstGeom prst="rect">
            <a:avLst/>
          </a:prstGeom>
          <a:noFill/>
        </p:spPr>
        <p:txBody>
          <a:bodyPr wrap="square" rtlCol="0">
            <a:spAutoFit/>
          </a:bodyPr>
          <a:lstStyle/>
          <a:p>
            <a:r>
              <a:rPr lang="es-MX" b="1" dirty="0">
                <a:solidFill>
                  <a:schemeClr val="bg1"/>
                </a:solidFill>
              </a:rPr>
              <a:t>SEGUNDA OPORTUNIDAD</a:t>
            </a:r>
          </a:p>
        </p:txBody>
      </p:sp>
    </p:spTree>
    <p:extLst>
      <p:ext uri="{BB962C8B-B14F-4D97-AF65-F5344CB8AC3E}">
        <p14:creationId xmlns:p14="http://schemas.microsoft.com/office/powerpoint/2010/main" val="1882930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485994-A3A3-2D9B-7F0E-CCFBFC017F05}"/>
              </a:ext>
            </a:extLst>
          </p:cNvPr>
          <p:cNvSpPr>
            <a:spLocks noGrp="1"/>
          </p:cNvSpPr>
          <p:nvPr>
            <p:ph type="title"/>
          </p:nvPr>
        </p:nvSpPr>
        <p:spPr>
          <a:xfrm>
            <a:off x="231825" y="386970"/>
            <a:ext cx="8534400" cy="1507067"/>
          </a:xfrm>
        </p:spPr>
        <p:txBody>
          <a:bodyPr/>
          <a:lstStyle/>
          <a:p>
            <a:r>
              <a:rPr lang="es-MX" dirty="0"/>
              <a:t>Conclusión </a:t>
            </a:r>
          </a:p>
        </p:txBody>
      </p:sp>
      <p:sp>
        <p:nvSpPr>
          <p:cNvPr id="4" name="Rectangle 1">
            <a:extLst>
              <a:ext uri="{FF2B5EF4-FFF2-40B4-BE49-F238E27FC236}">
                <a16:creationId xmlns:a16="http://schemas.microsoft.com/office/drawing/2014/main" id="{11F55946-1A60-7B7E-33A7-DBCE8C5ECC3D}"/>
              </a:ext>
            </a:extLst>
          </p:cNvPr>
          <p:cNvSpPr>
            <a:spLocks noGrp="1" noChangeArrowheads="1"/>
          </p:cNvSpPr>
          <p:nvPr>
            <p:ph idx="1"/>
          </p:nvPr>
        </p:nvSpPr>
        <p:spPr bwMode="auto">
          <a:xfrm>
            <a:off x="791023" y="1596853"/>
            <a:ext cx="10826669"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s-MX" altLang="es-MX" dirty="0"/>
              <a:t>La comparación de estos tres códigos revela que la "aleatoriedad" en la programación no es un concepto único. El código de Python es un ejemplo de aleatoriedad débil, útil solo para tareas superficiales o demostrativas. Por otro lado, los códigos de R y Java ilustran la implementación de un generador pseudoaleatorio determinístico y reproducible, que es una práctica estándar en el desarrollo de software.</a:t>
            </a:r>
          </a:p>
          <a:p>
            <a:pPr marL="0" marR="0" lvl="0" indent="0" algn="just" defTabSz="914400" rtl="0" eaLnBrk="0" fontAlgn="base" latinLnBrk="0" hangingPunct="0">
              <a:lnSpc>
                <a:spcPct val="100000"/>
              </a:lnSpc>
              <a:spcBef>
                <a:spcPct val="0"/>
              </a:spcBef>
              <a:spcAft>
                <a:spcPct val="0"/>
              </a:spcAft>
              <a:buClrTx/>
              <a:buSzTx/>
              <a:buFontTx/>
              <a:buNone/>
              <a:tabLst/>
            </a:pPr>
            <a:r>
              <a:rPr lang="es-MX" altLang="es-MX" dirty="0"/>
              <a:t>En última instancia, la elección del método de generación de números pseudoaleatorios depende del contexto. Para la mayoría de las aplicaciones profesionales, es mejor utilizar los generadores incorporados en los lenguajes (como </a:t>
            </a:r>
            <a:r>
              <a:rPr lang="es-MX" altLang="es-MX" dirty="0" err="1"/>
              <a:t>random</a:t>
            </a:r>
            <a:r>
              <a:rPr lang="es-MX" altLang="es-MX" dirty="0"/>
              <a:t> en Python, </a:t>
            </a:r>
            <a:r>
              <a:rPr lang="es-MX" altLang="es-MX" dirty="0" err="1"/>
              <a:t>runif</a:t>
            </a:r>
            <a:r>
              <a:rPr lang="es-MX" altLang="es-MX" dirty="0"/>
              <a:t> en R, o </a:t>
            </a:r>
            <a:r>
              <a:rPr lang="es-MX" altLang="es-MX" dirty="0" err="1"/>
              <a:t>Random</a:t>
            </a:r>
            <a:r>
              <a:rPr lang="es-MX" altLang="es-MX" dirty="0"/>
              <a:t> en Java) ya que estos están optimizados y diseñados para ser más robustos y menos predecibles que las implementaciones manuales. Sin embargo, entender la lógica subyacente de estos generadores, como se ve en los ejemplos de R y Java, es fundamental para cualquier persona que desee comprender cómo se simula el azar en las computadoras.</a:t>
            </a:r>
          </a:p>
        </p:txBody>
      </p:sp>
    </p:spTree>
    <p:extLst>
      <p:ext uri="{BB962C8B-B14F-4D97-AF65-F5344CB8AC3E}">
        <p14:creationId xmlns:p14="http://schemas.microsoft.com/office/powerpoint/2010/main" val="2410353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6D59D2-2D62-6E11-5042-F822A258E900}"/>
              </a:ext>
            </a:extLst>
          </p:cNvPr>
          <p:cNvSpPr>
            <a:spLocks noGrp="1"/>
          </p:cNvSpPr>
          <p:nvPr>
            <p:ph type="title"/>
          </p:nvPr>
        </p:nvSpPr>
        <p:spPr>
          <a:xfrm>
            <a:off x="115504" y="1445749"/>
            <a:ext cx="11357810" cy="2086723"/>
          </a:xfrm>
        </p:spPr>
        <p:txBody>
          <a:bodyPr>
            <a:normAutofit fontScale="90000"/>
          </a:bodyPr>
          <a:lstStyle/>
          <a:p>
            <a:r>
              <a:rPr lang="es-MX" cap="none" dirty="0">
                <a:solidFill>
                  <a:schemeClr val="bg1"/>
                </a:solidFill>
              </a:rPr>
              <a:t>Anexo el link de </a:t>
            </a:r>
            <a:r>
              <a:rPr lang="es-MX" cap="none" dirty="0" err="1">
                <a:solidFill>
                  <a:schemeClr val="bg1"/>
                </a:solidFill>
              </a:rPr>
              <a:t>github</a:t>
            </a:r>
            <a:r>
              <a:rPr lang="es-MX" cap="none" dirty="0">
                <a:solidFill>
                  <a:schemeClr val="bg1"/>
                </a:solidFill>
              </a:rPr>
              <a:t> de mis actividades de códigos elaborados en java, </a:t>
            </a:r>
            <a:r>
              <a:rPr lang="es-MX" cap="none" dirty="0" err="1">
                <a:solidFill>
                  <a:schemeClr val="bg1"/>
                </a:solidFill>
              </a:rPr>
              <a:t>python</a:t>
            </a:r>
            <a:r>
              <a:rPr lang="es-MX" cap="none" dirty="0">
                <a:solidFill>
                  <a:schemeClr val="bg1"/>
                </a:solidFill>
              </a:rPr>
              <a:t> y r </a:t>
            </a:r>
            <a:r>
              <a:rPr lang="es-MX" cap="none" dirty="0" err="1">
                <a:solidFill>
                  <a:schemeClr val="bg1"/>
                </a:solidFill>
              </a:rPr>
              <a:t>studio</a:t>
            </a:r>
            <a:br>
              <a:rPr lang="es-MX" cap="none" dirty="0">
                <a:solidFill>
                  <a:schemeClr val="bg1"/>
                </a:solidFill>
              </a:rPr>
            </a:br>
            <a:br>
              <a:rPr lang="es-MX" cap="none" dirty="0">
                <a:solidFill>
                  <a:schemeClr val="bg1"/>
                </a:solidFill>
              </a:rPr>
            </a:br>
            <a:r>
              <a:rPr lang="es-MX" cap="none" dirty="0">
                <a:solidFill>
                  <a:schemeClr val="bg1"/>
                </a:solidFill>
              </a:rPr>
              <a:t> https://github.Com/cynthia21morales/simulacioncynthia/tree/main/unidad%202</a:t>
            </a:r>
          </a:p>
        </p:txBody>
      </p:sp>
    </p:spTree>
    <p:extLst>
      <p:ext uri="{BB962C8B-B14F-4D97-AF65-F5344CB8AC3E}">
        <p14:creationId xmlns:p14="http://schemas.microsoft.com/office/powerpoint/2010/main" val="1712542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06ABE4B-6170-A95D-6800-2A5F235A9D7A}"/>
              </a:ext>
            </a:extLst>
          </p:cNvPr>
          <p:cNvSpPr>
            <a:spLocks noGrp="1"/>
          </p:cNvSpPr>
          <p:nvPr>
            <p:ph idx="1"/>
          </p:nvPr>
        </p:nvSpPr>
        <p:spPr>
          <a:xfrm>
            <a:off x="476349" y="1143205"/>
            <a:ext cx="11626607" cy="5288417"/>
          </a:xfrm>
        </p:spPr>
        <p:txBody>
          <a:bodyPr>
            <a:normAutofit/>
          </a:bodyPr>
          <a:lstStyle/>
          <a:p>
            <a:pPr marL="0" indent="0" algn="just" rtl="0">
              <a:buNone/>
            </a:pPr>
            <a:r>
              <a:rPr lang="es-MX" sz="4800" b="1" dirty="0">
                <a:solidFill>
                  <a:schemeClr val="bg1"/>
                </a:solidFill>
                <a:effectLst/>
              </a:rPr>
              <a:t>Introducción</a:t>
            </a:r>
          </a:p>
          <a:p>
            <a:pPr marL="0" indent="0" algn="just" rtl="0">
              <a:buNone/>
            </a:pPr>
            <a:r>
              <a:rPr lang="es-MX" dirty="0">
                <a:solidFill>
                  <a:schemeClr val="bg1"/>
                </a:solidFill>
                <a:effectLst/>
              </a:rPr>
              <a:t>Los tres fragmentos de código, escritos en </a:t>
            </a:r>
            <a:r>
              <a:rPr lang="es-MX" b="1" dirty="0">
                <a:solidFill>
                  <a:schemeClr val="bg1"/>
                </a:solidFill>
                <a:effectLst/>
              </a:rPr>
              <a:t>R, Java y Python</a:t>
            </a:r>
            <a:r>
              <a:rPr lang="es-MX" dirty="0">
                <a:solidFill>
                  <a:schemeClr val="bg1"/>
                </a:solidFill>
                <a:effectLst/>
              </a:rPr>
              <a:t>, abordan el problema de generar números pseudoaleatorios. Aunque todos cumplen el mismo objetivo, lo hacen de maneras fundamentalmente diferentes. Los códigos de R y Java implementan un método explícito llamado </a:t>
            </a:r>
            <a:r>
              <a:rPr lang="es-MX" b="1" dirty="0">
                <a:solidFill>
                  <a:schemeClr val="bg1"/>
                </a:solidFill>
                <a:effectLst/>
              </a:rPr>
              <a:t>Generador Congruente Lineal (LCRNG)</a:t>
            </a:r>
            <a:r>
              <a:rPr lang="es-MX" dirty="0">
                <a:solidFill>
                  <a:schemeClr val="bg1"/>
                </a:solidFill>
                <a:effectLst/>
              </a:rPr>
              <a:t>, mientras que el código de Python utiliza una técnica más simple y menos robusta basada en la hora del sistema.</a:t>
            </a:r>
          </a:p>
          <a:p>
            <a:pPr marL="0" indent="0" algn="just">
              <a:buNone/>
            </a:pPr>
            <a:endParaRPr lang="es-MX" dirty="0">
              <a:solidFill>
                <a:schemeClr val="bg1"/>
              </a:solidFill>
            </a:endParaRPr>
          </a:p>
        </p:txBody>
      </p:sp>
    </p:spTree>
    <p:extLst>
      <p:ext uri="{BB962C8B-B14F-4D97-AF65-F5344CB8AC3E}">
        <p14:creationId xmlns:p14="http://schemas.microsoft.com/office/powerpoint/2010/main" val="32178301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DB790C-DE77-BD14-F582-9F9B76FCFDF5}"/>
              </a:ext>
            </a:extLst>
          </p:cNvPr>
          <p:cNvSpPr>
            <a:spLocks noGrp="1"/>
          </p:cNvSpPr>
          <p:nvPr>
            <p:ph type="title"/>
          </p:nvPr>
        </p:nvSpPr>
        <p:spPr>
          <a:xfrm>
            <a:off x="0" y="0"/>
            <a:ext cx="2287943" cy="1326321"/>
          </a:xfrm>
        </p:spPr>
        <p:txBody>
          <a:bodyPr/>
          <a:lstStyle/>
          <a:p>
            <a:r>
              <a:rPr lang="es-MX" dirty="0"/>
              <a:t>PYTHON</a:t>
            </a:r>
          </a:p>
        </p:txBody>
      </p:sp>
      <p:pic>
        <p:nvPicPr>
          <p:cNvPr id="15" name="Marcador de contenido 14">
            <a:extLst>
              <a:ext uri="{FF2B5EF4-FFF2-40B4-BE49-F238E27FC236}">
                <a16:creationId xmlns:a16="http://schemas.microsoft.com/office/drawing/2014/main" id="{1B2DF188-E3D0-CE63-BE08-982EDB3571F0}"/>
              </a:ext>
            </a:extLst>
          </p:cNvPr>
          <p:cNvPicPr>
            <a:picLocks noGrp="1" noChangeAspect="1"/>
          </p:cNvPicPr>
          <p:nvPr>
            <p:ph idx="1"/>
          </p:nvPr>
        </p:nvPicPr>
        <p:blipFill>
          <a:blip r:embed="rId2"/>
          <a:stretch>
            <a:fillRect/>
          </a:stretch>
        </p:blipFill>
        <p:spPr>
          <a:xfrm>
            <a:off x="3000874" y="847581"/>
            <a:ext cx="3200847" cy="533474"/>
          </a:xfrm>
        </p:spPr>
      </p:pic>
      <p:sp>
        <p:nvSpPr>
          <p:cNvPr id="8" name="Rectangle 2">
            <a:extLst>
              <a:ext uri="{FF2B5EF4-FFF2-40B4-BE49-F238E27FC236}">
                <a16:creationId xmlns:a16="http://schemas.microsoft.com/office/drawing/2014/main" id="{F312590C-3B99-6A06-B5BF-0E89420CFF1D}"/>
              </a:ext>
            </a:extLst>
          </p:cNvPr>
          <p:cNvSpPr>
            <a:spLocks noChangeArrowheads="1"/>
          </p:cNvSpPr>
          <p:nvPr/>
        </p:nvSpPr>
        <p:spPr bwMode="auto">
          <a:xfrm>
            <a:off x="297650" y="911696"/>
            <a:ext cx="2287943" cy="938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MX" altLang="es-MX" sz="1100" b="0" i="0" u="none" strike="noStrike" cap="none" normalizeH="0" baseline="0" dirty="0">
                <a:ln>
                  <a:noFill/>
                </a:ln>
                <a:solidFill>
                  <a:schemeClr val="tx1"/>
                </a:solidFill>
                <a:effectLst/>
              </a:rPr>
              <a:t>Esta línea </a:t>
            </a:r>
            <a:r>
              <a:rPr kumimoji="0" lang="es-MX" altLang="es-MX" sz="1100" b="1" i="0" u="none" strike="noStrike" cap="none" normalizeH="0" baseline="0" dirty="0">
                <a:ln>
                  <a:noFill/>
                </a:ln>
                <a:solidFill>
                  <a:schemeClr val="tx1"/>
                </a:solidFill>
                <a:effectLst/>
              </a:rPr>
              <a:t>importa el módulo </a:t>
            </a:r>
            <a:r>
              <a:rPr kumimoji="0" lang="es-MX" altLang="es-MX" sz="1100" b="1" i="0" u="none" strike="noStrike" cap="none" normalizeH="0" baseline="0" dirty="0" err="1">
                <a:ln>
                  <a:noFill/>
                </a:ln>
                <a:solidFill>
                  <a:schemeClr val="tx1"/>
                </a:solidFill>
                <a:effectLst/>
              </a:rPr>
              <a:t>datetime</a:t>
            </a:r>
            <a:r>
              <a:rPr kumimoji="0" lang="es-MX" altLang="es-MX" sz="1100" b="0" i="0" u="none" strike="noStrike" cap="none" normalizeH="0" baseline="0" dirty="0">
                <a:ln>
                  <a:noFill/>
                </a:ln>
                <a:solidFill>
                  <a:schemeClr val="tx1"/>
                </a:solidFill>
                <a:effectLst/>
              </a:rPr>
              <a:t>, que es una biblioteca de Python que te permite trabajar con fechas y horas </a:t>
            </a:r>
          </a:p>
        </p:txBody>
      </p:sp>
      <p:sp>
        <p:nvSpPr>
          <p:cNvPr id="3" name="Rectangle 1">
            <a:extLst>
              <a:ext uri="{FF2B5EF4-FFF2-40B4-BE49-F238E27FC236}">
                <a16:creationId xmlns:a16="http://schemas.microsoft.com/office/drawing/2014/main" id="{857E9B9C-249D-3E92-F5C9-1CC6512AACF3}"/>
              </a:ext>
            </a:extLst>
          </p:cNvPr>
          <p:cNvSpPr>
            <a:spLocks noChangeArrowheads="1"/>
          </p:cNvSpPr>
          <p:nvPr/>
        </p:nvSpPr>
        <p:spPr bwMode="auto">
          <a:xfrm>
            <a:off x="76903" y="1895907"/>
            <a:ext cx="3127114" cy="1277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MX" altLang="es-MX" sz="1100" b="0" i="0" u="none" strike="noStrike" cap="none" normalizeH="0" baseline="0" dirty="0">
                <a:ln>
                  <a:noFill/>
                </a:ln>
                <a:solidFill>
                  <a:schemeClr val="tx1"/>
                </a:solidFill>
                <a:effectLst/>
              </a:rPr>
              <a:t>Esta línea </a:t>
            </a:r>
            <a:r>
              <a:rPr kumimoji="0" lang="es-MX" altLang="es-MX" sz="1100" b="1" i="0" u="none" strike="noStrike" cap="none" normalizeH="0" baseline="0" dirty="0">
                <a:ln>
                  <a:noFill/>
                </a:ln>
                <a:solidFill>
                  <a:schemeClr val="tx1"/>
                </a:solidFill>
                <a:effectLst/>
              </a:rPr>
              <a:t>define una función llamada </a:t>
            </a:r>
            <a:r>
              <a:rPr kumimoji="0" lang="es-MX" altLang="es-MX" sz="1100" b="1" i="0" u="none" strike="noStrike" cap="none" normalizeH="0" baseline="0" dirty="0" err="1">
                <a:ln>
                  <a:noFill/>
                </a:ln>
                <a:solidFill>
                  <a:schemeClr val="tx1"/>
                </a:solidFill>
                <a:effectLst/>
              </a:rPr>
              <a:t>random</a:t>
            </a:r>
            <a:r>
              <a:rPr kumimoji="0" lang="es-MX" altLang="es-MX" sz="1100" b="0" i="0" u="none" strike="noStrike" cap="none" normalizeH="0" baseline="0" dirty="0">
                <a:ln>
                  <a:noFill/>
                </a:ln>
                <a:solidFill>
                  <a:schemeClr val="tx1"/>
                </a:solidFill>
                <a:effectLst/>
              </a:rPr>
              <a:t>. Las funciones son bloques de código reutilizables. En este caso, la función </a:t>
            </a:r>
            <a:r>
              <a:rPr kumimoji="0" lang="es-MX" altLang="es-MX" sz="1100" b="0" i="0" u="none" strike="noStrike" cap="none" normalizeH="0" baseline="0" dirty="0" err="1">
                <a:ln>
                  <a:noFill/>
                </a:ln>
                <a:solidFill>
                  <a:schemeClr val="tx1"/>
                </a:solidFill>
                <a:effectLst/>
              </a:rPr>
              <a:t>random</a:t>
            </a:r>
            <a:r>
              <a:rPr kumimoji="0" lang="es-MX" altLang="es-MX" sz="1100" b="0" i="0" u="none" strike="noStrike" cap="none" normalizeH="0" baseline="0" dirty="0">
                <a:ln>
                  <a:noFill/>
                </a:ln>
                <a:solidFill>
                  <a:schemeClr val="tx1"/>
                </a:solidFill>
                <a:effectLst/>
              </a:rPr>
              <a:t> no recibe ningún parámetro, lo que se indica con los paréntesis vacíos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100" b="0" i="0" u="none" strike="noStrike" cap="none" normalizeH="0" baseline="0" dirty="0">
              <a:ln>
                <a:noFill/>
              </a:ln>
              <a:solidFill>
                <a:schemeClr val="tx1"/>
              </a:solidFill>
              <a:effectLst/>
            </a:endParaRPr>
          </a:p>
        </p:txBody>
      </p:sp>
      <p:sp>
        <p:nvSpPr>
          <p:cNvPr id="10" name="CuadroTexto 9">
            <a:extLst>
              <a:ext uri="{FF2B5EF4-FFF2-40B4-BE49-F238E27FC236}">
                <a16:creationId xmlns:a16="http://schemas.microsoft.com/office/drawing/2014/main" id="{B83D35D0-C560-8CE6-D26D-4D3D360DBD41}"/>
              </a:ext>
            </a:extLst>
          </p:cNvPr>
          <p:cNvSpPr txBox="1"/>
          <p:nvPr/>
        </p:nvSpPr>
        <p:spPr>
          <a:xfrm>
            <a:off x="-33737" y="3349369"/>
            <a:ext cx="3232720" cy="646331"/>
          </a:xfrm>
          <a:prstGeom prst="rect">
            <a:avLst/>
          </a:prstGeom>
          <a:noFill/>
        </p:spPr>
        <p:txBody>
          <a:bodyPr wrap="square">
            <a:spAutoFit/>
          </a:bodyPr>
          <a:lstStyle/>
          <a:p>
            <a:pPr algn="just"/>
            <a:r>
              <a:rPr lang="es-MX" sz="1200" dirty="0"/>
              <a:t>Esta es la parte clave de la función. Cuando se llama, la función ejecuta este comando y devuelve un valor.</a:t>
            </a:r>
          </a:p>
        </p:txBody>
      </p:sp>
      <p:pic>
        <p:nvPicPr>
          <p:cNvPr id="17" name="Imagen 16">
            <a:extLst>
              <a:ext uri="{FF2B5EF4-FFF2-40B4-BE49-F238E27FC236}">
                <a16:creationId xmlns:a16="http://schemas.microsoft.com/office/drawing/2014/main" id="{53BF1DEF-AA74-98A3-30F8-248B9B738F0C}"/>
              </a:ext>
            </a:extLst>
          </p:cNvPr>
          <p:cNvPicPr>
            <a:picLocks noChangeAspect="1"/>
          </p:cNvPicPr>
          <p:nvPr/>
        </p:nvPicPr>
        <p:blipFill>
          <a:blip r:embed="rId3"/>
          <a:stretch>
            <a:fillRect/>
          </a:stretch>
        </p:blipFill>
        <p:spPr>
          <a:xfrm>
            <a:off x="3170932" y="2096598"/>
            <a:ext cx="2095792" cy="466790"/>
          </a:xfrm>
          <a:prstGeom prst="rect">
            <a:avLst/>
          </a:prstGeom>
        </p:spPr>
      </p:pic>
      <p:pic>
        <p:nvPicPr>
          <p:cNvPr id="21" name="Imagen 20">
            <a:extLst>
              <a:ext uri="{FF2B5EF4-FFF2-40B4-BE49-F238E27FC236}">
                <a16:creationId xmlns:a16="http://schemas.microsoft.com/office/drawing/2014/main" id="{739834C3-8269-D5FB-6C5E-C8223B3547E6}"/>
              </a:ext>
            </a:extLst>
          </p:cNvPr>
          <p:cNvPicPr>
            <a:picLocks noChangeAspect="1"/>
          </p:cNvPicPr>
          <p:nvPr/>
        </p:nvPicPr>
        <p:blipFill>
          <a:blip r:embed="rId4"/>
          <a:stretch>
            <a:fillRect/>
          </a:stretch>
        </p:blipFill>
        <p:spPr>
          <a:xfrm>
            <a:off x="3198983" y="3449844"/>
            <a:ext cx="6582694" cy="323895"/>
          </a:xfrm>
          <a:prstGeom prst="rect">
            <a:avLst/>
          </a:prstGeom>
        </p:spPr>
      </p:pic>
      <p:sp>
        <p:nvSpPr>
          <p:cNvPr id="23" name="CuadroTexto 22">
            <a:extLst>
              <a:ext uri="{FF2B5EF4-FFF2-40B4-BE49-F238E27FC236}">
                <a16:creationId xmlns:a16="http://schemas.microsoft.com/office/drawing/2014/main" id="{FF407CF4-F977-F9DF-E960-29933D9C60D8}"/>
              </a:ext>
            </a:extLst>
          </p:cNvPr>
          <p:cNvSpPr txBox="1"/>
          <p:nvPr/>
        </p:nvSpPr>
        <p:spPr>
          <a:xfrm>
            <a:off x="5506596" y="2427695"/>
            <a:ext cx="2530930" cy="646331"/>
          </a:xfrm>
          <a:prstGeom prst="rect">
            <a:avLst/>
          </a:prstGeom>
          <a:noFill/>
        </p:spPr>
        <p:style>
          <a:lnRef idx="2">
            <a:schemeClr val="accent2"/>
          </a:lnRef>
          <a:fillRef idx="1">
            <a:schemeClr val="lt1"/>
          </a:fillRef>
          <a:effectRef idx="0">
            <a:schemeClr val="accent2"/>
          </a:effectRef>
          <a:fontRef idx="minor">
            <a:schemeClr val="dk1"/>
          </a:fontRef>
        </p:style>
        <p:txBody>
          <a:bodyPr wrap="square">
            <a:spAutoFit/>
          </a:bodyPr>
          <a:lstStyle/>
          <a:p>
            <a:r>
              <a:rPr lang="es-MX" sz="1200" dirty="0"/>
              <a:t>Esto </a:t>
            </a:r>
            <a:r>
              <a:rPr lang="es-MX" sz="1200" b="1" dirty="0"/>
              <a:t>obtiene la fecha y hora actuales</a:t>
            </a:r>
            <a:r>
              <a:rPr lang="es-MX" sz="1200" dirty="0"/>
              <a:t> del sistema, incluyendo los microsegundos.</a:t>
            </a:r>
          </a:p>
        </p:txBody>
      </p:sp>
      <p:sp>
        <p:nvSpPr>
          <p:cNvPr id="25" name="CuadroTexto 24">
            <a:extLst>
              <a:ext uri="{FF2B5EF4-FFF2-40B4-BE49-F238E27FC236}">
                <a16:creationId xmlns:a16="http://schemas.microsoft.com/office/drawing/2014/main" id="{DC034324-F70D-76AF-152D-6A0D76BFD023}"/>
              </a:ext>
            </a:extLst>
          </p:cNvPr>
          <p:cNvSpPr txBox="1"/>
          <p:nvPr/>
        </p:nvSpPr>
        <p:spPr>
          <a:xfrm>
            <a:off x="8095811" y="2329792"/>
            <a:ext cx="4096189" cy="830997"/>
          </a:xfrm>
          <a:prstGeom prst="rect">
            <a:avLst/>
          </a:prstGeom>
          <a:noFill/>
        </p:spPr>
        <p:style>
          <a:lnRef idx="2">
            <a:schemeClr val="accent2"/>
          </a:lnRef>
          <a:fillRef idx="1">
            <a:schemeClr val="lt1"/>
          </a:fillRef>
          <a:effectRef idx="0">
            <a:schemeClr val="accent2"/>
          </a:effectRef>
          <a:fontRef idx="minor">
            <a:schemeClr val="dk1"/>
          </a:fontRef>
        </p:style>
        <p:txBody>
          <a:bodyPr wrap="square">
            <a:spAutoFit/>
          </a:bodyPr>
          <a:lstStyle/>
          <a:p>
            <a:r>
              <a:rPr lang="es-MX" sz="1200" dirty="0"/>
              <a:t>De la información de la hora, esta parte </a:t>
            </a:r>
            <a:r>
              <a:rPr lang="es-MX" sz="1200" b="1" dirty="0"/>
              <a:t>extrae solo los microsegundos</a:t>
            </a:r>
            <a:r>
              <a:rPr lang="es-MX" sz="1200" dirty="0"/>
              <a:t>. Los microsegundos son la millonésima parte de un segundo, y este valor cambia muy rápidamente.</a:t>
            </a:r>
          </a:p>
        </p:txBody>
      </p:sp>
      <p:sp>
        <p:nvSpPr>
          <p:cNvPr id="26" name="Rectangle 5">
            <a:extLst>
              <a:ext uri="{FF2B5EF4-FFF2-40B4-BE49-F238E27FC236}">
                <a16:creationId xmlns:a16="http://schemas.microsoft.com/office/drawing/2014/main" id="{A9C40448-69F2-A913-2972-1E3BE6A4CDB1}"/>
              </a:ext>
            </a:extLst>
          </p:cNvPr>
          <p:cNvSpPr>
            <a:spLocks noChangeArrowheads="1"/>
          </p:cNvSpPr>
          <p:nvPr/>
        </p:nvSpPr>
        <p:spPr bwMode="auto">
          <a:xfrm>
            <a:off x="8469086" y="4093096"/>
            <a:ext cx="3548741" cy="861774"/>
          </a:xfrm>
          <a:prstGeom prst="rect">
            <a:avLst/>
          </a:prstGeom>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000" b="0" i="0" u="none" strike="noStrike" cap="none" normalizeH="0" baseline="0" dirty="0">
                <a:ln>
                  <a:noFill/>
                </a:ln>
                <a:solidFill>
                  <a:schemeClr val="bg1"/>
                </a:solidFill>
                <a:effectLst/>
              </a:rPr>
              <a:t>Este es el </a:t>
            </a:r>
            <a:r>
              <a:rPr kumimoji="0" lang="es-MX" altLang="es-MX" sz="1000" b="1" i="0" u="none" strike="noStrike" cap="none" normalizeH="0" baseline="0" dirty="0">
                <a:ln>
                  <a:noFill/>
                </a:ln>
                <a:solidFill>
                  <a:schemeClr val="bg1"/>
                </a:solidFill>
                <a:effectLst/>
              </a:rPr>
              <a:t>operador de módulo</a:t>
            </a:r>
            <a:r>
              <a:rPr kumimoji="0" lang="es-MX" altLang="es-MX" sz="1000" b="0" i="0" u="none" strike="noStrike" cap="none" normalizeH="0" baseline="0" dirty="0">
                <a:ln>
                  <a:noFill/>
                </a:ln>
                <a:solidFill>
                  <a:schemeClr val="bg1"/>
                </a:solidFill>
                <a:effectLst/>
              </a:rPr>
              <a:t>. Divide el valor de los microsegundos entre 101 y devuelve el resto de la división. El resultado será un número entero entre 0 y 100 (ambos inclusive). Es este resto el que la función </a:t>
            </a:r>
            <a:r>
              <a:rPr kumimoji="0" lang="es-MX" altLang="es-MX" sz="1000" b="0" i="0" u="none" strike="noStrike" cap="none" normalizeH="0" baseline="0" dirty="0" err="1">
                <a:ln>
                  <a:noFill/>
                </a:ln>
                <a:solidFill>
                  <a:schemeClr val="bg1"/>
                </a:solidFill>
                <a:effectLst/>
              </a:rPr>
              <a:t>random</a:t>
            </a:r>
            <a:r>
              <a:rPr kumimoji="0" lang="es-MX" altLang="es-MX" sz="1000" b="0" i="0" u="none" strike="noStrike" cap="none" normalizeH="0" baseline="0" dirty="0">
                <a:ln>
                  <a:noFill/>
                </a:ln>
                <a:solidFill>
                  <a:schemeClr val="bg1"/>
                </a:solidFill>
                <a:effectLst/>
              </a:rPr>
              <a:t> devuelve como su valor "pseudoaleatorio". </a:t>
            </a:r>
          </a:p>
        </p:txBody>
      </p:sp>
      <p:pic>
        <p:nvPicPr>
          <p:cNvPr id="28" name="Imagen 27">
            <a:extLst>
              <a:ext uri="{FF2B5EF4-FFF2-40B4-BE49-F238E27FC236}">
                <a16:creationId xmlns:a16="http://schemas.microsoft.com/office/drawing/2014/main" id="{CDC92E7F-3DE2-F8BA-0B2A-49A824770B78}"/>
              </a:ext>
            </a:extLst>
          </p:cNvPr>
          <p:cNvPicPr>
            <a:picLocks noChangeAspect="1"/>
          </p:cNvPicPr>
          <p:nvPr/>
        </p:nvPicPr>
        <p:blipFill>
          <a:blip r:embed="rId5"/>
          <a:stretch>
            <a:fillRect/>
          </a:stretch>
        </p:blipFill>
        <p:spPr>
          <a:xfrm>
            <a:off x="4866385" y="4758374"/>
            <a:ext cx="3229426" cy="333422"/>
          </a:xfrm>
          <a:prstGeom prst="rect">
            <a:avLst/>
          </a:prstGeom>
        </p:spPr>
      </p:pic>
      <p:sp>
        <p:nvSpPr>
          <p:cNvPr id="29" name="Rectangle 6">
            <a:extLst>
              <a:ext uri="{FF2B5EF4-FFF2-40B4-BE49-F238E27FC236}">
                <a16:creationId xmlns:a16="http://schemas.microsoft.com/office/drawing/2014/main" id="{A22A783C-A5B5-9948-202A-A6585681C328}"/>
              </a:ext>
            </a:extLst>
          </p:cNvPr>
          <p:cNvSpPr>
            <a:spLocks noChangeArrowheads="1"/>
          </p:cNvSpPr>
          <p:nvPr/>
        </p:nvSpPr>
        <p:spPr bwMode="auto">
          <a:xfrm>
            <a:off x="304801" y="4217662"/>
            <a:ext cx="4561584" cy="1708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MX" altLang="es-MX" sz="1050" b="0" i="0" u="none" strike="noStrike" cap="none" normalizeH="0" baseline="0" dirty="0">
                <a:ln>
                  <a:noFill/>
                </a:ln>
                <a:solidFill>
                  <a:schemeClr val="tx1"/>
                </a:solidFill>
                <a:effectLst/>
              </a:rPr>
              <a:t>Esta línea inicia un </a:t>
            </a:r>
            <a:r>
              <a:rPr kumimoji="0" lang="es-MX" altLang="es-MX" sz="1050" b="1" i="0" u="none" strike="noStrike" cap="none" normalizeH="0" baseline="0" dirty="0">
                <a:ln>
                  <a:noFill/>
                </a:ln>
                <a:solidFill>
                  <a:schemeClr val="tx1"/>
                </a:solidFill>
                <a:effectLst/>
              </a:rPr>
              <a:t>bucle </a:t>
            </a:r>
            <a:r>
              <a:rPr kumimoji="0" lang="es-MX" altLang="es-MX" sz="1050" b="1" i="0" u="none" strike="noStrike" cap="none" normalizeH="0" baseline="0" dirty="0" err="1">
                <a:ln>
                  <a:noFill/>
                </a:ln>
                <a:solidFill>
                  <a:schemeClr val="tx1"/>
                </a:solidFill>
                <a:effectLst/>
              </a:rPr>
              <a:t>for</a:t>
            </a:r>
            <a:r>
              <a:rPr kumimoji="0" lang="es-MX" altLang="es-MX" sz="1050" b="0" i="0" u="none" strike="noStrike" cap="none" normalizeH="0" baseline="0" dirty="0">
                <a:ln>
                  <a:noFill/>
                </a:ln>
                <a:solidFill>
                  <a:schemeClr val="tx1"/>
                </a:solidFill>
                <a:effectLst/>
              </a:rPr>
              <a:t>. Un bucle es una estructura que repite un bloque de código un número específico de veces.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s-MX" altLang="es-MX" sz="105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050" b="0" i="0" u="none" strike="noStrike" cap="none" normalizeH="0" baseline="0" dirty="0" err="1">
                <a:ln>
                  <a:noFill/>
                </a:ln>
                <a:solidFill>
                  <a:schemeClr val="tx1"/>
                </a:solidFill>
                <a:effectLst/>
              </a:rPr>
              <a:t>range</a:t>
            </a:r>
            <a:r>
              <a:rPr kumimoji="0" lang="es-MX" altLang="es-MX" sz="1050" b="0" i="0" u="none" strike="noStrike" cap="none" normalizeH="0" baseline="0" dirty="0">
                <a:ln>
                  <a:noFill/>
                </a:ln>
                <a:solidFill>
                  <a:schemeClr val="tx1"/>
                </a:solidFill>
                <a:effectLst/>
              </a:rPr>
              <a:t>(0, 101): Esto genera una secuencia de números del 0 al 100. Por lo tanto, el bucle se ejecutará </a:t>
            </a:r>
            <a:r>
              <a:rPr kumimoji="0" lang="es-MX" altLang="es-MX" sz="1050" b="1" i="0" u="none" strike="noStrike" cap="none" normalizeH="0" baseline="0" dirty="0">
                <a:ln>
                  <a:noFill/>
                </a:ln>
                <a:solidFill>
                  <a:schemeClr val="tx1"/>
                </a:solidFill>
                <a:effectLst/>
              </a:rPr>
              <a:t>101 veces</a:t>
            </a:r>
            <a:r>
              <a:rPr kumimoji="0" lang="es-MX" altLang="es-MX" sz="1050" b="0" i="0" u="none" strike="noStrike" cap="none" normalizeH="0" baseline="0" dirty="0">
                <a:ln>
                  <a:noFill/>
                </a:ln>
                <a:solidFill>
                  <a:schemeClr val="tx1"/>
                </a:solidFill>
                <a:effectLst/>
              </a:rPr>
              <a: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050" b="0" i="0" u="none" strike="noStrike" cap="none" normalizeH="0" baseline="0" dirty="0">
                <a:ln>
                  <a:noFill/>
                </a:ln>
                <a:solidFill>
                  <a:schemeClr val="tx1"/>
                </a:solidFill>
                <a:effectLst/>
              </a:rPr>
              <a:t>_: El guion bajo _ es una convención de Python que se usa para indicar que </a:t>
            </a:r>
            <a:r>
              <a:rPr kumimoji="0" lang="es-MX" altLang="es-MX" sz="1050" b="1" i="0" u="none" strike="noStrike" cap="none" normalizeH="0" baseline="0" dirty="0">
                <a:ln>
                  <a:noFill/>
                </a:ln>
                <a:solidFill>
                  <a:schemeClr val="tx1"/>
                </a:solidFill>
                <a:effectLst/>
              </a:rPr>
              <a:t>no nos interesa el valor</a:t>
            </a:r>
            <a:r>
              <a:rPr kumimoji="0" lang="es-MX" altLang="es-MX" sz="1050" b="0" i="0" u="none" strike="noStrike" cap="none" normalizeH="0" baseline="0" dirty="0">
                <a:ln>
                  <a:noFill/>
                </a:ln>
                <a:solidFill>
                  <a:schemeClr val="tx1"/>
                </a:solidFill>
                <a:effectLst/>
              </a:rPr>
              <a:t> que el bucle está generando en cada iteración. Solo queremos que el bucle se ejecute 101 veces.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s-MX" altLang="es-MX" sz="1050" b="0" i="0" u="none" strike="noStrike" cap="none" normalizeH="0" baseline="0" dirty="0">
              <a:ln>
                <a:noFill/>
              </a:ln>
              <a:solidFill>
                <a:schemeClr val="tx1"/>
              </a:solidFill>
              <a:effectLst/>
            </a:endParaRPr>
          </a:p>
        </p:txBody>
      </p:sp>
      <p:pic>
        <p:nvPicPr>
          <p:cNvPr id="31" name="Imagen 30">
            <a:extLst>
              <a:ext uri="{FF2B5EF4-FFF2-40B4-BE49-F238E27FC236}">
                <a16:creationId xmlns:a16="http://schemas.microsoft.com/office/drawing/2014/main" id="{C9706E10-6724-039A-4F01-D0CBF36700A8}"/>
              </a:ext>
            </a:extLst>
          </p:cNvPr>
          <p:cNvPicPr>
            <a:picLocks noChangeAspect="1"/>
          </p:cNvPicPr>
          <p:nvPr/>
        </p:nvPicPr>
        <p:blipFill>
          <a:blip r:embed="rId6"/>
          <a:stretch>
            <a:fillRect/>
          </a:stretch>
        </p:blipFill>
        <p:spPr>
          <a:xfrm>
            <a:off x="5047855" y="5935184"/>
            <a:ext cx="2838846" cy="409632"/>
          </a:xfrm>
          <a:prstGeom prst="rect">
            <a:avLst/>
          </a:prstGeom>
        </p:spPr>
      </p:pic>
      <p:sp>
        <p:nvSpPr>
          <p:cNvPr id="32" name="Rectangle 7">
            <a:extLst>
              <a:ext uri="{FF2B5EF4-FFF2-40B4-BE49-F238E27FC236}">
                <a16:creationId xmlns:a16="http://schemas.microsoft.com/office/drawing/2014/main" id="{E7AF9FDE-E45D-AA56-2762-74CAEA91A2B8}"/>
              </a:ext>
            </a:extLst>
          </p:cNvPr>
          <p:cNvSpPr>
            <a:spLocks noChangeArrowheads="1"/>
          </p:cNvSpPr>
          <p:nvPr/>
        </p:nvSpPr>
        <p:spPr bwMode="auto">
          <a:xfrm>
            <a:off x="2078572" y="5716897"/>
            <a:ext cx="2969283"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MX" altLang="es-MX" sz="1000" b="0" i="0" u="none" strike="noStrike" cap="none" normalizeH="0" baseline="0" dirty="0">
                <a:ln>
                  <a:noFill/>
                </a:ln>
                <a:solidFill>
                  <a:schemeClr val="tx1"/>
                </a:solidFill>
                <a:effectLst/>
              </a:rPr>
              <a:t>Esta línea se encuentra dentro del bucle. En cada una de las 101 iteraciones, se </a:t>
            </a:r>
            <a:r>
              <a:rPr kumimoji="0" lang="es-MX" altLang="es-MX" sz="1000" b="1" i="0" u="none" strike="noStrike" cap="none" normalizeH="0" baseline="0" dirty="0">
                <a:ln>
                  <a:noFill/>
                </a:ln>
                <a:solidFill>
                  <a:schemeClr val="tx1"/>
                </a:solidFill>
                <a:effectLst/>
              </a:rPr>
              <a:t>llama a la función </a:t>
            </a:r>
            <a:r>
              <a:rPr kumimoji="0" lang="es-MX" altLang="es-MX" sz="1000" b="1" i="0" u="none" strike="noStrike" cap="none" normalizeH="0" baseline="0" dirty="0" err="1">
                <a:ln>
                  <a:noFill/>
                </a:ln>
                <a:solidFill>
                  <a:schemeClr val="tx1"/>
                </a:solidFill>
                <a:effectLst/>
              </a:rPr>
              <a:t>random</a:t>
            </a:r>
            <a:r>
              <a:rPr kumimoji="0" lang="es-MX" altLang="es-MX" sz="1000" b="1" i="0" u="none" strike="noStrike" cap="none" normalizeH="0" baseline="0" dirty="0">
                <a:ln>
                  <a:noFill/>
                </a:ln>
                <a:solidFill>
                  <a:schemeClr val="tx1"/>
                </a:solidFill>
                <a:effectLst/>
              </a:rPr>
              <a:t>()</a:t>
            </a:r>
            <a:r>
              <a:rPr kumimoji="0" lang="es-MX" altLang="es-MX" sz="1000" b="0" i="0" u="none" strike="noStrike" cap="none" normalizeH="0" baseline="0" dirty="0">
                <a:ln>
                  <a:noFill/>
                </a:ln>
                <a:solidFill>
                  <a:schemeClr val="tx1"/>
                </a:solidFill>
                <a:effectLst/>
              </a:rPr>
              <a:t> y su resultado (el número pseudoaleatorio) se </a:t>
            </a:r>
            <a:r>
              <a:rPr kumimoji="0" lang="es-MX" altLang="es-MX" sz="1000" b="1" i="0" u="none" strike="noStrike" cap="none" normalizeH="0" baseline="0" dirty="0">
                <a:ln>
                  <a:noFill/>
                </a:ln>
                <a:solidFill>
                  <a:schemeClr val="tx1"/>
                </a:solidFill>
                <a:effectLst/>
              </a:rPr>
              <a:t>imprime en la consola</a:t>
            </a:r>
            <a:r>
              <a:rPr kumimoji="0" lang="es-MX" altLang="es-MX" sz="1000" b="0" i="0" u="none" strike="noStrike" cap="none" normalizeH="0" baseline="0" dirty="0">
                <a:ln>
                  <a:noFill/>
                </a:ln>
                <a:solidFill>
                  <a:schemeClr val="tx1"/>
                </a:solidFill>
                <a:effectLst/>
              </a:rPr>
              <a:t>. </a:t>
            </a:r>
          </a:p>
        </p:txBody>
      </p:sp>
      <p:pic>
        <p:nvPicPr>
          <p:cNvPr id="34" name="Imagen 33">
            <a:extLst>
              <a:ext uri="{FF2B5EF4-FFF2-40B4-BE49-F238E27FC236}">
                <a16:creationId xmlns:a16="http://schemas.microsoft.com/office/drawing/2014/main" id="{E6917198-4E0A-1645-1E7E-75DC7F094FD0}"/>
              </a:ext>
            </a:extLst>
          </p:cNvPr>
          <p:cNvPicPr>
            <a:picLocks noChangeAspect="1"/>
          </p:cNvPicPr>
          <p:nvPr/>
        </p:nvPicPr>
        <p:blipFill>
          <a:blip r:embed="rId7"/>
          <a:stretch>
            <a:fillRect/>
          </a:stretch>
        </p:blipFill>
        <p:spPr>
          <a:xfrm>
            <a:off x="6772061" y="299792"/>
            <a:ext cx="4647684" cy="1841277"/>
          </a:xfrm>
          <a:prstGeom prst="rect">
            <a:avLst/>
          </a:prstGeom>
        </p:spPr>
      </p:pic>
      <p:sp>
        <p:nvSpPr>
          <p:cNvPr id="35" name="Rectángulo 34">
            <a:extLst>
              <a:ext uri="{FF2B5EF4-FFF2-40B4-BE49-F238E27FC236}">
                <a16:creationId xmlns:a16="http://schemas.microsoft.com/office/drawing/2014/main" id="{256605CB-1A44-28B0-756D-598F3762080B}"/>
              </a:ext>
            </a:extLst>
          </p:cNvPr>
          <p:cNvSpPr/>
          <p:nvPr/>
        </p:nvSpPr>
        <p:spPr>
          <a:xfrm>
            <a:off x="297649" y="847581"/>
            <a:ext cx="6070493" cy="1048326"/>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s-MX"/>
          </a:p>
        </p:txBody>
      </p:sp>
      <p:sp>
        <p:nvSpPr>
          <p:cNvPr id="36" name="Rectángulo 35">
            <a:extLst>
              <a:ext uri="{FF2B5EF4-FFF2-40B4-BE49-F238E27FC236}">
                <a16:creationId xmlns:a16="http://schemas.microsoft.com/office/drawing/2014/main" id="{3EB8D33C-4064-F096-98FB-7CFE3C3FE12A}"/>
              </a:ext>
            </a:extLst>
          </p:cNvPr>
          <p:cNvSpPr/>
          <p:nvPr/>
        </p:nvSpPr>
        <p:spPr>
          <a:xfrm>
            <a:off x="0" y="3173180"/>
            <a:ext cx="9861754" cy="871246"/>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s-MX"/>
          </a:p>
        </p:txBody>
      </p:sp>
      <p:sp>
        <p:nvSpPr>
          <p:cNvPr id="37" name="Rectángulo 36">
            <a:extLst>
              <a:ext uri="{FF2B5EF4-FFF2-40B4-BE49-F238E27FC236}">
                <a16:creationId xmlns:a16="http://schemas.microsoft.com/office/drawing/2014/main" id="{FB82E45D-70C0-AD4E-7B9A-EF1FBC8011E0}"/>
              </a:ext>
            </a:extLst>
          </p:cNvPr>
          <p:cNvSpPr/>
          <p:nvPr/>
        </p:nvSpPr>
        <p:spPr>
          <a:xfrm>
            <a:off x="76903" y="1895907"/>
            <a:ext cx="5429693" cy="1277273"/>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s-MX"/>
          </a:p>
        </p:txBody>
      </p:sp>
      <p:sp>
        <p:nvSpPr>
          <p:cNvPr id="38" name="Rectángulo 37">
            <a:extLst>
              <a:ext uri="{FF2B5EF4-FFF2-40B4-BE49-F238E27FC236}">
                <a16:creationId xmlns:a16="http://schemas.microsoft.com/office/drawing/2014/main" id="{56BFB483-29EE-A206-752C-AE049E17B270}"/>
              </a:ext>
            </a:extLst>
          </p:cNvPr>
          <p:cNvSpPr/>
          <p:nvPr/>
        </p:nvSpPr>
        <p:spPr>
          <a:xfrm>
            <a:off x="217714" y="4217662"/>
            <a:ext cx="8022772" cy="1483667"/>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s-MX"/>
          </a:p>
        </p:txBody>
      </p:sp>
      <p:sp>
        <p:nvSpPr>
          <p:cNvPr id="39" name="Rectángulo 38">
            <a:extLst>
              <a:ext uri="{FF2B5EF4-FFF2-40B4-BE49-F238E27FC236}">
                <a16:creationId xmlns:a16="http://schemas.microsoft.com/office/drawing/2014/main" id="{9111D8E4-1D3E-BE63-2829-078E9AF65C5A}"/>
              </a:ext>
            </a:extLst>
          </p:cNvPr>
          <p:cNvSpPr/>
          <p:nvPr/>
        </p:nvSpPr>
        <p:spPr>
          <a:xfrm>
            <a:off x="1992086" y="5716897"/>
            <a:ext cx="6103725" cy="945160"/>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s-MX"/>
          </a:p>
        </p:txBody>
      </p:sp>
      <p:cxnSp>
        <p:nvCxnSpPr>
          <p:cNvPr id="41" name="Conector recto de flecha 40">
            <a:extLst>
              <a:ext uri="{FF2B5EF4-FFF2-40B4-BE49-F238E27FC236}">
                <a16:creationId xmlns:a16="http://schemas.microsoft.com/office/drawing/2014/main" id="{D96CD47D-36AC-33C9-E772-447338A3FE7E}"/>
              </a:ext>
            </a:extLst>
          </p:cNvPr>
          <p:cNvCxnSpPr>
            <a:endCxn id="21" idx="0"/>
          </p:cNvCxnSpPr>
          <p:nvPr/>
        </p:nvCxnSpPr>
        <p:spPr>
          <a:xfrm flipH="1">
            <a:off x="6490330" y="3074026"/>
            <a:ext cx="650699" cy="37581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2" name="Conector recto de flecha 41">
            <a:extLst>
              <a:ext uri="{FF2B5EF4-FFF2-40B4-BE49-F238E27FC236}">
                <a16:creationId xmlns:a16="http://schemas.microsoft.com/office/drawing/2014/main" id="{4F37F939-FB8E-41A1-ADA5-71DF0A94C19F}"/>
              </a:ext>
            </a:extLst>
          </p:cNvPr>
          <p:cNvCxnSpPr/>
          <p:nvPr/>
        </p:nvCxnSpPr>
        <p:spPr>
          <a:xfrm flipH="1">
            <a:off x="8469086" y="3160789"/>
            <a:ext cx="650699" cy="37581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43" name="Flecha: curvada hacia la derecha 42">
            <a:extLst>
              <a:ext uri="{FF2B5EF4-FFF2-40B4-BE49-F238E27FC236}">
                <a16:creationId xmlns:a16="http://schemas.microsoft.com/office/drawing/2014/main" id="{7411F8C5-82C5-0F09-F42A-1BFADE60CE7A}"/>
              </a:ext>
            </a:extLst>
          </p:cNvPr>
          <p:cNvSpPr/>
          <p:nvPr/>
        </p:nvSpPr>
        <p:spPr>
          <a:xfrm rot="10800000">
            <a:off x="9781676" y="3536606"/>
            <a:ext cx="461778" cy="556489"/>
          </a:xfrm>
          <a:prstGeom prst="curv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solidFill>
                <a:schemeClr val="tx1"/>
              </a:solidFill>
            </a:endParaRPr>
          </a:p>
        </p:txBody>
      </p:sp>
      <p:sp>
        <p:nvSpPr>
          <p:cNvPr id="4" name="CuadroTexto 3">
            <a:extLst>
              <a:ext uri="{FF2B5EF4-FFF2-40B4-BE49-F238E27FC236}">
                <a16:creationId xmlns:a16="http://schemas.microsoft.com/office/drawing/2014/main" id="{A89FBFC2-BFBE-ACA1-3887-D2FA4360C329}"/>
              </a:ext>
            </a:extLst>
          </p:cNvPr>
          <p:cNvSpPr txBox="1"/>
          <p:nvPr/>
        </p:nvSpPr>
        <p:spPr>
          <a:xfrm>
            <a:off x="8240486" y="5784783"/>
            <a:ext cx="3777341" cy="646331"/>
          </a:xfrm>
          <a:prstGeom prst="rect">
            <a:avLst/>
          </a:prstGeom>
          <a:noFill/>
        </p:spPr>
        <p:txBody>
          <a:bodyPr wrap="square" rtlCol="0">
            <a:spAutoFit/>
          </a:bodyPr>
          <a:lstStyle/>
          <a:p>
            <a:r>
              <a:rPr lang="es-MX" dirty="0"/>
              <a:t>Archivo adjunto en plataforma </a:t>
            </a:r>
            <a:r>
              <a:rPr lang="es-MX" dirty="0" err="1"/>
              <a:t>github</a:t>
            </a:r>
            <a:r>
              <a:rPr lang="es-MX" dirty="0"/>
              <a:t> de la unidad dos </a:t>
            </a:r>
          </a:p>
        </p:txBody>
      </p:sp>
    </p:spTree>
    <p:extLst>
      <p:ext uri="{BB962C8B-B14F-4D97-AF65-F5344CB8AC3E}">
        <p14:creationId xmlns:p14="http://schemas.microsoft.com/office/powerpoint/2010/main" val="39038508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D9367AF-4C22-CCAF-3E31-1DB03C40DEE2}"/>
              </a:ext>
            </a:extLst>
          </p:cNvPr>
          <p:cNvSpPr>
            <a:spLocks noGrp="1"/>
          </p:cNvSpPr>
          <p:nvPr>
            <p:ph type="title"/>
          </p:nvPr>
        </p:nvSpPr>
        <p:spPr>
          <a:xfrm>
            <a:off x="646111" y="433467"/>
            <a:ext cx="9404723" cy="1400530"/>
          </a:xfrm>
        </p:spPr>
        <p:txBody>
          <a:bodyPr/>
          <a:lstStyle/>
          <a:p>
            <a:r>
              <a:rPr lang="es-MX" dirty="0"/>
              <a:t>VIDEO REPRESENTATIVO EN PYTHON</a:t>
            </a:r>
          </a:p>
        </p:txBody>
      </p:sp>
      <p:pic>
        <p:nvPicPr>
          <p:cNvPr id="4" name="20250916-1600-42.9160536">
            <a:hlinkClick r:id="" action="ppaction://media"/>
            <a:extLst>
              <a:ext uri="{FF2B5EF4-FFF2-40B4-BE49-F238E27FC236}">
                <a16:creationId xmlns:a16="http://schemas.microsoft.com/office/drawing/2014/main" id="{7D1DA491-CFF6-2067-1A02-C1BE0669C73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527233" y="1621631"/>
            <a:ext cx="5445125" cy="3614738"/>
          </a:xfrm>
        </p:spPr>
      </p:pic>
    </p:spTree>
    <p:extLst>
      <p:ext uri="{BB962C8B-B14F-4D97-AF65-F5344CB8AC3E}">
        <p14:creationId xmlns:p14="http://schemas.microsoft.com/office/powerpoint/2010/main" val="3252696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5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2551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AE1BF1-5F1B-2999-8A98-AC23CB352C7B}"/>
              </a:ext>
            </a:extLst>
          </p:cNvPr>
          <p:cNvSpPr>
            <a:spLocks noGrp="1"/>
          </p:cNvSpPr>
          <p:nvPr>
            <p:ph type="title"/>
          </p:nvPr>
        </p:nvSpPr>
        <p:spPr>
          <a:xfrm>
            <a:off x="646112" y="452718"/>
            <a:ext cx="3062860" cy="1400530"/>
          </a:xfrm>
        </p:spPr>
        <p:txBody>
          <a:bodyPr/>
          <a:lstStyle/>
          <a:p>
            <a:r>
              <a:rPr lang="es-MX" dirty="0"/>
              <a:t>R STUDIO</a:t>
            </a:r>
          </a:p>
        </p:txBody>
      </p:sp>
      <p:pic>
        <p:nvPicPr>
          <p:cNvPr id="5" name="Marcador de contenido 4">
            <a:extLst>
              <a:ext uri="{FF2B5EF4-FFF2-40B4-BE49-F238E27FC236}">
                <a16:creationId xmlns:a16="http://schemas.microsoft.com/office/drawing/2014/main" id="{46BCCFE3-D573-E701-204D-D615647407F8}"/>
              </a:ext>
            </a:extLst>
          </p:cNvPr>
          <p:cNvPicPr>
            <a:picLocks noGrp="1" noChangeAspect="1"/>
          </p:cNvPicPr>
          <p:nvPr>
            <p:ph idx="1"/>
          </p:nvPr>
        </p:nvPicPr>
        <p:blipFill>
          <a:blip r:embed="rId2"/>
          <a:stretch>
            <a:fillRect/>
          </a:stretch>
        </p:blipFill>
        <p:spPr>
          <a:xfrm>
            <a:off x="646112" y="1405510"/>
            <a:ext cx="2152950" cy="895475"/>
          </a:xfrm>
        </p:spPr>
      </p:pic>
      <p:pic>
        <p:nvPicPr>
          <p:cNvPr id="7" name="Imagen 6">
            <a:extLst>
              <a:ext uri="{FF2B5EF4-FFF2-40B4-BE49-F238E27FC236}">
                <a16:creationId xmlns:a16="http://schemas.microsoft.com/office/drawing/2014/main" id="{B447FB8F-FBD3-0380-CB21-FA111AB940F9}"/>
              </a:ext>
            </a:extLst>
          </p:cNvPr>
          <p:cNvPicPr>
            <a:picLocks noChangeAspect="1"/>
          </p:cNvPicPr>
          <p:nvPr/>
        </p:nvPicPr>
        <p:blipFill>
          <a:blip r:embed="rId3"/>
          <a:stretch>
            <a:fillRect/>
          </a:stretch>
        </p:blipFill>
        <p:spPr>
          <a:xfrm>
            <a:off x="646112" y="2383566"/>
            <a:ext cx="5055353" cy="1187420"/>
          </a:xfrm>
          <a:prstGeom prst="rect">
            <a:avLst/>
          </a:prstGeom>
        </p:spPr>
      </p:pic>
      <p:sp>
        <p:nvSpPr>
          <p:cNvPr id="8" name="Rectangle 1">
            <a:extLst>
              <a:ext uri="{FF2B5EF4-FFF2-40B4-BE49-F238E27FC236}">
                <a16:creationId xmlns:a16="http://schemas.microsoft.com/office/drawing/2014/main" id="{1B77DC70-C9F4-A370-E93E-934262C041A6}"/>
              </a:ext>
            </a:extLst>
          </p:cNvPr>
          <p:cNvSpPr>
            <a:spLocks noChangeArrowheads="1"/>
          </p:cNvSpPr>
          <p:nvPr/>
        </p:nvSpPr>
        <p:spPr bwMode="auto">
          <a:xfrm>
            <a:off x="2799062" y="1160275"/>
            <a:ext cx="3968182" cy="1277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1" i="0" u="none" strike="noStrike" cap="none" normalizeH="0" baseline="0" dirty="0" err="1">
                <a:ln>
                  <a:noFill/>
                </a:ln>
                <a:solidFill>
                  <a:schemeClr val="bg1"/>
                </a:solidFill>
                <a:effectLst/>
                <a:latin typeface="Arial Unicode MS"/>
              </a:rPr>
              <a:t>set.seed</a:t>
            </a:r>
            <a:r>
              <a:rPr kumimoji="0" lang="es-MX" altLang="es-MX" sz="1100" b="1" i="0" u="none" strike="noStrike" cap="none" normalizeH="0" baseline="0" dirty="0">
                <a:ln>
                  <a:noFill/>
                </a:ln>
                <a:solidFill>
                  <a:schemeClr val="bg1"/>
                </a:solidFill>
                <a:effectLst/>
                <a:latin typeface="Arial Unicode MS"/>
              </a:rPr>
              <a:t>()</a:t>
            </a:r>
            <a:r>
              <a:rPr kumimoji="0" lang="es-MX" altLang="es-MX" sz="1100" b="0" i="0" u="none" strike="noStrike" cap="none" normalizeH="0" baseline="0" dirty="0">
                <a:ln>
                  <a:noFill/>
                </a:ln>
                <a:solidFill>
                  <a:schemeClr val="bg1"/>
                </a:solidFill>
                <a:effectLst/>
              </a:rPr>
              <a:t> es una función que establece la "semilla" del generador de números pseudoaleatorios de R.</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s-MX" altLang="es-MX" sz="1100" b="0" i="0" u="none" strike="noStrike" cap="none" normalizeH="0" baseline="0" dirty="0">
              <a:ln>
                <a:noFill/>
              </a:ln>
              <a:solidFill>
                <a:schemeClr val="bg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bg1"/>
                </a:solidFill>
                <a:effectLst/>
                <a:latin typeface="Arial" panose="020B0604020202020204" pitchFamily="34" charset="0"/>
              </a:rPr>
              <a:t>El número </a:t>
            </a:r>
            <a:r>
              <a:rPr kumimoji="0" lang="es-MX" altLang="es-MX" sz="1100" b="1" i="0" u="none" strike="noStrike" cap="none" normalizeH="0" baseline="0" dirty="0">
                <a:ln>
                  <a:noFill/>
                </a:ln>
                <a:solidFill>
                  <a:schemeClr val="bg1"/>
                </a:solidFill>
                <a:effectLst/>
                <a:latin typeface="Arial Unicode MS"/>
              </a:rPr>
              <a:t>2021</a:t>
            </a:r>
            <a:r>
              <a:rPr kumimoji="0" lang="es-MX" altLang="es-MX" sz="1100" b="0" i="0" u="none" strike="noStrike" cap="none" normalizeH="0" baseline="0" dirty="0">
                <a:ln>
                  <a:noFill/>
                </a:ln>
                <a:solidFill>
                  <a:schemeClr val="bg1"/>
                </a:solidFill>
                <a:effectLst/>
              </a:rPr>
              <a:t> es la semilla en sí. Al usar la misma semilla, el generador siempre producirá la </a:t>
            </a:r>
            <a:r>
              <a:rPr kumimoji="0" lang="es-MX" altLang="es-MX" sz="1100" b="1" i="0" u="none" strike="noStrike" cap="none" normalizeH="0" baseline="0" dirty="0">
                <a:ln>
                  <a:noFill/>
                </a:ln>
                <a:solidFill>
                  <a:schemeClr val="bg1"/>
                </a:solidFill>
                <a:effectLst/>
                <a:latin typeface="Arial" panose="020B0604020202020204" pitchFamily="34" charset="0"/>
              </a:rPr>
              <a:t>misma secuencia de números pseudoaleatorios</a:t>
            </a:r>
            <a:r>
              <a:rPr kumimoji="0" lang="es-MX" altLang="es-MX" sz="1100" b="0" i="0" u="none" strike="noStrike" cap="none" normalizeH="0" baseline="0" dirty="0">
                <a:ln>
                  <a:noFill/>
                </a:ln>
                <a:solidFill>
                  <a:schemeClr val="bg1"/>
                </a:solidFill>
                <a:effectLst/>
                <a:latin typeface="Arial" panose="020B0604020202020204" pitchFamily="34" charset="0"/>
              </a:rPr>
              <a:t> cada vez que se ejecute el código.</a:t>
            </a:r>
          </a:p>
        </p:txBody>
      </p:sp>
      <p:pic>
        <p:nvPicPr>
          <p:cNvPr id="10" name="Imagen 9">
            <a:extLst>
              <a:ext uri="{FF2B5EF4-FFF2-40B4-BE49-F238E27FC236}">
                <a16:creationId xmlns:a16="http://schemas.microsoft.com/office/drawing/2014/main" id="{5016BE0B-6A6F-F9DB-349A-7887897C5FB5}"/>
              </a:ext>
            </a:extLst>
          </p:cNvPr>
          <p:cNvPicPr>
            <a:picLocks noChangeAspect="1"/>
          </p:cNvPicPr>
          <p:nvPr/>
        </p:nvPicPr>
        <p:blipFill>
          <a:blip r:embed="rId4"/>
          <a:stretch>
            <a:fillRect/>
          </a:stretch>
        </p:blipFill>
        <p:spPr>
          <a:xfrm>
            <a:off x="646112" y="4225295"/>
            <a:ext cx="5747511" cy="2454390"/>
          </a:xfrm>
          <a:prstGeom prst="rect">
            <a:avLst/>
          </a:prstGeom>
        </p:spPr>
      </p:pic>
      <p:sp>
        <p:nvSpPr>
          <p:cNvPr id="11" name="Rectangle 2">
            <a:extLst>
              <a:ext uri="{FF2B5EF4-FFF2-40B4-BE49-F238E27FC236}">
                <a16:creationId xmlns:a16="http://schemas.microsoft.com/office/drawing/2014/main" id="{57DA9786-BFED-F4B7-AA5D-AE73ED8A4046}"/>
              </a:ext>
            </a:extLst>
          </p:cNvPr>
          <p:cNvSpPr>
            <a:spLocks noChangeArrowheads="1"/>
          </p:cNvSpPr>
          <p:nvPr/>
        </p:nvSpPr>
        <p:spPr bwMode="auto">
          <a:xfrm>
            <a:off x="6850369" y="876057"/>
            <a:ext cx="4139653" cy="19543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s-MX" altLang="es-MX" sz="1100" b="0" i="0" u="none" strike="noStrike" cap="none" normalizeH="0" baseline="0" dirty="0">
              <a:ln>
                <a:noFill/>
              </a:ln>
              <a:solidFill>
                <a:schemeClr val="bg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1" i="0" u="none" strike="noStrike" cap="none" normalizeH="0" baseline="0" dirty="0" err="1">
                <a:ln>
                  <a:noFill/>
                </a:ln>
                <a:solidFill>
                  <a:schemeClr val="bg1"/>
                </a:solidFill>
                <a:effectLst/>
                <a:latin typeface="Arial Unicode MS"/>
              </a:rPr>
              <a:t>runif</a:t>
            </a:r>
            <a:r>
              <a:rPr kumimoji="0" lang="es-MX" altLang="es-MX" sz="1100" b="1" i="0" u="none" strike="noStrike" cap="none" normalizeH="0" baseline="0" dirty="0">
                <a:ln>
                  <a:noFill/>
                </a:ln>
                <a:solidFill>
                  <a:schemeClr val="bg1"/>
                </a:solidFill>
                <a:effectLst/>
                <a:latin typeface="Arial Unicode MS"/>
              </a:rPr>
              <a:t>()</a:t>
            </a:r>
            <a:r>
              <a:rPr kumimoji="0" lang="es-MX" altLang="es-MX" sz="1100" b="0" i="0" u="none" strike="noStrike" cap="none" normalizeH="0" baseline="0" dirty="0">
                <a:ln>
                  <a:noFill/>
                </a:ln>
                <a:solidFill>
                  <a:schemeClr val="bg1"/>
                </a:solidFill>
                <a:effectLst/>
              </a:rPr>
              <a:t> es una función de R que genera números pseudoaleatorios a partir de una </a:t>
            </a:r>
            <a:r>
              <a:rPr kumimoji="0" lang="es-MX" altLang="es-MX" sz="1100" b="1" i="0" u="none" strike="noStrike" cap="none" normalizeH="0" baseline="0" dirty="0">
                <a:ln>
                  <a:noFill/>
                </a:ln>
                <a:solidFill>
                  <a:schemeClr val="bg1"/>
                </a:solidFill>
                <a:effectLst/>
                <a:latin typeface="Arial" panose="020B0604020202020204" pitchFamily="34" charset="0"/>
              </a:rPr>
              <a:t>distribución uniforme</a:t>
            </a:r>
            <a:r>
              <a:rPr kumimoji="0" lang="es-MX" altLang="es-MX" sz="1100" b="0" i="0" u="none" strike="noStrike" cap="none" normalizeH="0" baseline="0" dirty="0">
                <a:ln>
                  <a:noFill/>
                </a:ln>
                <a:solidFill>
                  <a:schemeClr val="bg1"/>
                </a:solidFill>
                <a:effectLst/>
                <a:latin typeface="Arial" panose="020B0604020202020204" pitchFamily="34" charset="0"/>
              </a:rPr>
              <a:t>. En una distribución uniforme, cada número dentro de un rango específico tiene la misma probabilidad de ser seleccionado.</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s-MX" altLang="es-MX" sz="1100" b="0" i="0" u="none" strike="noStrike" cap="none" normalizeH="0" baseline="0" dirty="0">
              <a:ln>
                <a:noFill/>
              </a:ln>
              <a:solidFill>
                <a:schemeClr val="bg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bg1"/>
                </a:solidFill>
                <a:effectLst/>
                <a:latin typeface="Arial" panose="020B0604020202020204" pitchFamily="34" charset="0"/>
              </a:rPr>
              <a:t>El número </a:t>
            </a:r>
            <a:r>
              <a:rPr kumimoji="0" lang="es-MX" altLang="es-MX" sz="1100" b="1" i="0" u="none" strike="noStrike" cap="none" normalizeH="0" baseline="0" dirty="0">
                <a:ln>
                  <a:noFill/>
                </a:ln>
                <a:solidFill>
                  <a:schemeClr val="bg1"/>
                </a:solidFill>
                <a:effectLst/>
                <a:latin typeface="Arial Unicode MS"/>
              </a:rPr>
              <a:t>10</a:t>
            </a:r>
            <a:r>
              <a:rPr kumimoji="0" lang="es-MX" altLang="es-MX" sz="1100" b="0" i="0" u="none" strike="noStrike" cap="none" normalizeH="0" baseline="0" dirty="0">
                <a:ln>
                  <a:noFill/>
                </a:ln>
                <a:solidFill>
                  <a:schemeClr val="bg1"/>
                </a:solidFill>
                <a:effectLst/>
              </a:rPr>
              <a:t> dentro de los paréntesis es el argumento </a:t>
            </a:r>
            <a:r>
              <a:rPr kumimoji="0" lang="es-MX" altLang="es-MX" sz="1100" b="0" i="0" u="none" strike="noStrike" cap="none" normalizeH="0" baseline="0" dirty="0">
                <a:ln>
                  <a:noFill/>
                </a:ln>
                <a:solidFill>
                  <a:schemeClr val="bg1"/>
                </a:solidFill>
                <a:effectLst/>
                <a:latin typeface="Arial Unicode MS"/>
              </a:rPr>
              <a:t>n</a:t>
            </a:r>
            <a:r>
              <a:rPr kumimoji="0" lang="es-MX" altLang="es-MX" sz="1100" b="0" i="0" u="none" strike="noStrike" cap="none" normalizeH="0" baseline="0" dirty="0">
                <a:ln>
                  <a:noFill/>
                </a:ln>
                <a:solidFill>
                  <a:schemeClr val="bg1"/>
                </a:solidFill>
                <a:effectLst/>
              </a:rPr>
              <a:t>, que especifica la </a:t>
            </a:r>
            <a:r>
              <a:rPr kumimoji="0" lang="es-MX" altLang="es-MX" sz="1100" b="1" i="0" u="none" strike="noStrike" cap="none" normalizeH="0" baseline="0" dirty="0">
                <a:ln>
                  <a:noFill/>
                </a:ln>
                <a:solidFill>
                  <a:schemeClr val="bg1"/>
                </a:solidFill>
                <a:effectLst/>
                <a:latin typeface="Arial" panose="020B0604020202020204" pitchFamily="34" charset="0"/>
              </a:rPr>
              <a:t>cantidad de números</a:t>
            </a:r>
            <a:r>
              <a:rPr kumimoji="0" lang="es-MX" altLang="es-MX" sz="1100" b="0" i="0" u="none" strike="noStrike" cap="none" normalizeH="0" baseline="0" dirty="0">
                <a:ln>
                  <a:noFill/>
                </a:ln>
                <a:solidFill>
                  <a:schemeClr val="bg1"/>
                </a:solidFill>
                <a:effectLst/>
                <a:latin typeface="Arial" panose="020B0604020202020204" pitchFamily="34" charset="0"/>
              </a:rPr>
              <a:t> que quieres generar.</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s-MX" altLang="es-MX" sz="1100" b="0" i="0" u="none" strike="noStrike" cap="none" normalizeH="0" baseline="0" dirty="0">
              <a:ln>
                <a:noFill/>
              </a:ln>
              <a:solidFill>
                <a:schemeClr val="bg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MX" altLang="es-MX" sz="1100" b="0" i="0" u="none" strike="noStrike" cap="none" normalizeH="0" baseline="0" dirty="0">
                <a:ln>
                  <a:noFill/>
                </a:ln>
                <a:solidFill>
                  <a:schemeClr val="bg1"/>
                </a:solidFill>
                <a:effectLst/>
                <a:latin typeface="Arial" panose="020B0604020202020204" pitchFamily="34" charset="0"/>
              </a:rPr>
              <a:t>Por defecto, </a:t>
            </a:r>
            <a:r>
              <a:rPr kumimoji="0" lang="es-MX" altLang="es-MX" sz="1100" b="0" i="0" u="none" strike="noStrike" cap="none" normalizeH="0" baseline="0" dirty="0" err="1">
                <a:ln>
                  <a:noFill/>
                </a:ln>
                <a:solidFill>
                  <a:schemeClr val="bg1"/>
                </a:solidFill>
                <a:effectLst/>
                <a:latin typeface="Arial Unicode MS"/>
              </a:rPr>
              <a:t>runif</a:t>
            </a:r>
            <a:r>
              <a:rPr kumimoji="0" lang="es-MX" altLang="es-MX" sz="1100" b="0" i="0" u="none" strike="noStrike" cap="none" normalizeH="0" baseline="0" dirty="0">
                <a:ln>
                  <a:noFill/>
                </a:ln>
                <a:solidFill>
                  <a:schemeClr val="bg1"/>
                </a:solidFill>
                <a:effectLst/>
                <a:latin typeface="Arial Unicode MS"/>
              </a:rPr>
              <a:t>()</a:t>
            </a:r>
            <a:r>
              <a:rPr kumimoji="0" lang="es-MX" altLang="es-MX" sz="1100" b="0" i="0" u="none" strike="noStrike" cap="none" normalizeH="0" baseline="0" dirty="0">
                <a:ln>
                  <a:noFill/>
                </a:ln>
                <a:solidFill>
                  <a:schemeClr val="bg1"/>
                </a:solidFill>
                <a:effectLst/>
              </a:rPr>
              <a:t> genera números que están entre </a:t>
            </a:r>
            <a:r>
              <a:rPr kumimoji="0" lang="es-MX" altLang="es-MX" sz="1100" b="1" i="0" u="none" strike="noStrike" cap="none" normalizeH="0" baseline="0" dirty="0">
                <a:ln>
                  <a:noFill/>
                </a:ln>
                <a:solidFill>
                  <a:schemeClr val="bg1"/>
                </a:solidFill>
                <a:effectLst/>
                <a:latin typeface="Arial" panose="020B0604020202020204" pitchFamily="34" charset="0"/>
              </a:rPr>
              <a:t>0 y 1</a:t>
            </a:r>
            <a:r>
              <a:rPr kumimoji="0" lang="es-MX" altLang="es-MX" sz="1100" b="0" i="0" u="none" strike="noStrike" cap="none" normalizeH="0" baseline="0" dirty="0">
                <a:ln>
                  <a:noFill/>
                </a:ln>
                <a:solidFill>
                  <a:schemeClr val="bg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s-MX" altLang="es-MX" sz="1100" b="0" i="0" u="none" strike="noStrike" cap="none" normalizeH="0" baseline="0" dirty="0">
              <a:ln>
                <a:noFill/>
              </a:ln>
              <a:solidFill>
                <a:schemeClr val="bg1"/>
              </a:solidFill>
              <a:effectLst/>
              <a:latin typeface="Arial" panose="020B0604020202020204" pitchFamily="34" charset="0"/>
            </a:endParaRPr>
          </a:p>
        </p:txBody>
      </p:sp>
      <p:sp>
        <p:nvSpPr>
          <p:cNvPr id="12" name="CuadroTexto 11">
            <a:extLst>
              <a:ext uri="{FF2B5EF4-FFF2-40B4-BE49-F238E27FC236}">
                <a16:creationId xmlns:a16="http://schemas.microsoft.com/office/drawing/2014/main" id="{5B602AEE-E7E4-3E8B-CCAD-9A32C281EAFC}"/>
              </a:ext>
            </a:extLst>
          </p:cNvPr>
          <p:cNvSpPr txBox="1"/>
          <p:nvPr/>
        </p:nvSpPr>
        <p:spPr>
          <a:xfrm>
            <a:off x="780837" y="3731972"/>
            <a:ext cx="2928135" cy="369332"/>
          </a:xfrm>
          <a:prstGeom prst="rect">
            <a:avLst/>
          </a:prstGeom>
          <a:noFill/>
        </p:spPr>
        <p:txBody>
          <a:bodyPr wrap="square" rtlCol="0">
            <a:spAutoFit/>
          </a:bodyPr>
          <a:lstStyle/>
          <a:p>
            <a:r>
              <a:rPr lang="es-MX" dirty="0">
                <a:solidFill>
                  <a:schemeClr val="bg1"/>
                </a:solidFill>
              </a:rPr>
              <a:t>Cambio de datos</a:t>
            </a:r>
          </a:p>
        </p:txBody>
      </p:sp>
    </p:spTree>
    <p:extLst>
      <p:ext uri="{BB962C8B-B14F-4D97-AF65-F5344CB8AC3E}">
        <p14:creationId xmlns:p14="http://schemas.microsoft.com/office/powerpoint/2010/main" val="1004882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65A522-302A-9DA1-64CE-2655AE5C803B}"/>
              </a:ext>
            </a:extLst>
          </p:cNvPr>
          <p:cNvSpPr>
            <a:spLocks noGrp="1"/>
          </p:cNvSpPr>
          <p:nvPr>
            <p:ph type="title"/>
          </p:nvPr>
        </p:nvSpPr>
        <p:spPr>
          <a:xfrm>
            <a:off x="646112" y="452718"/>
            <a:ext cx="3001864" cy="875568"/>
          </a:xfrm>
        </p:spPr>
        <p:txBody>
          <a:bodyPr/>
          <a:lstStyle/>
          <a:p>
            <a:r>
              <a:rPr lang="es-MX" dirty="0"/>
              <a:t>R STUDIO</a:t>
            </a:r>
          </a:p>
        </p:txBody>
      </p:sp>
      <p:pic>
        <p:nvPicPr>
          <p:cNvPr id="5" name="Marcador de contenido 4">
            <a:extLst>
              <a:ext uri="{FF2B5EF4-FFF2-40B4-BE49-F238E27FC236}">
                <a16:creationId xmlns:a16="http://schemas.microsoft.com/office/drawing/2014/main" id="{AE2A765D-F153-3629-FC3A-35005FF8467E}"/>
              </a:ext>
            </a:extLst>
          </p:cNvPr>
          <p:cNvPicPr>
            <a:picLocks noGrp="1" noChangeAspect="1"/>
          </p:cNvPicPr>
          <p:nvPr>
            <p:ph idx="1"/>
          </p:nvPr>
        </p:nvPicPr>
        <p:blipFill>
          <a:blip r:embed="rId2"/>
          <a:stretch>
            <a:fillRect/>
          </a:stretch>
        </p:blipFill>
        <p:spPr>
          <a:xfrm>
            <a:off x="241458" y="1241564"/>
            <a:ext cx="4195762" cy="4662815"/>
          </a:xfrm>
        </p:spPr>
      </p:pic>
      <p:sp>
        <p:nvSpPr>
          <p:cNvPr id="7" name="CuadroTexto 6">
            <a:extLst>
              <a:ext uri="{FF2B5EF4-FFF2-40B4-BE49-F238E27FC236}">
                <a16:creationId xmlns:a16="http://schemas.microsoft.com/office/drawing/2014/main" id="{D15C0AE3-A13B-51F5-9240-1F960C11AE25}"/>
              </a:ext>
            </a:extLst>
          </p:cNvPr>
          <p:cNvSpPr txBox="1"/>
          <p:nvPr/>
        </p:nvSpPr>
        <p:spPr>
          <a:xfrm>
            <a:off x="4579769" y="694919"/>
            <a:ext cx="6350026" cy="6355586"/>
          </a:xfrm>
          <a:prstGeom prst="rect">
            <a:avLst/>
          </a:prstGeom>
          <a:noFill/>
        </p:spPr>
        <p:txBody>
          <a:bodyPr wrap="square">
            <a:spAutoFit/>
          </a:bodyPr>
          <a:lstStyle/>
          <a:p>
            <a:pPr algn="just"/>
            <a:r>
              <a:rPr lang="es-MX" sz="1100" dirty="0"/>
              <a:t>1.Parámetros del Generador (Líneas 2-8)n &lt;- 100: </a:t>
            </a:r>
          </a:p>
          <a:p>
            <a:pPr algn="just"/>
            <a:r>
              <a:rPr lang="es-MX" sz="1100" dirty="0"/>
              <a:t>Define la cantidad total de números que se van a generar. En este caso, serán 100 números.</a:t>
            </a:r>
            <a:r>
              <a:rPr lang="es-MX" sz="1100" dirty="0">
                <a:solidFill>
                  <a:schemeClr val="bg1"/>
                </a:solidFill>
              </a:rPr>
              <a:t> </a:t>
            </a:r>
          </a:p>
          <a:p>
            <a:pPr algn="just"/>
            <a:r>
              <a:rPr lang="es-MX" sz="1100" dirty="0">
                <a:solidFill>
                  <a:schemeClr val="bg1"/>
                </a:solidFill>
              </a:rPr>
              <a:t>a &lt;- 11: Este es el multiplicador. Es un parámetro clave en la </a:t>
            </a:r>
            <a:r>
              <a:rPr lang="es-MX" sz="1100" dirty="0" err="1">
                <a:solidFill>
                  <a:schemeClr val="bg1"/>
                </a:solidFill>
              </a:rPr>
              <a:t>fórmula.c</a:t>
            </a:r>
            <a:r>
              <a:rPr lang="es-MX" sz="1100" dirty="0">
                <a:solidFill>
                  <a:schemeClr val="bg1"/>
                </a:solidFill>
              </a:rPr>
              <a:t> &lt;- 15: Este es el incremento. Otro parámetro esencial.</a:t>
            </a:r>
          </a:p>
          <a:p>
            <a:pPr algn="just"/>
            <a:endParaRPr lang="es-MX" sz="1100" dirty="0">
              <a:solidFill>
                <a:schemeClr val="bg1"/>
              </a:solidFill>
            </a:endParaRPr>
          </a:p>
          <a:p>
            <a:pPr algn="just"/>
            <a:r>
              <a:rPr lang="es-MX" sz="1100" dirty="0">
                <a:solidFill>
                  <a:schemeClr val="bg1"/>
                </a:solidFill>
              </a:rPr>
              <a:t>m &lt;- 100: Este es el módulo. Es el número que determina el rango de los números generados. El resultado de la operación de módulo (%m) siempre será un número entre 0 y m-1.</a:t>
            </a:r>
          </a:p>
          <a:p>
            <a:pPr algn="just"/>
            <a:endParaRPr lang="es-MX" sz="1100" dirty="0">
              <a:solidFill>
                <a:schemeClr val="bg1"/>
              </a:solidFill>
            </a:endParaRPr>
          </a:p>
          <a:p>
            <a:pPr algn="just"/>
            <a:r>
              <a:rPr lang="es-MX" sz="1100" dirty="0">
                <a:solidFill>
                  <a:schemeClr val="bg1"/>
                </a:solidFill>
              </a:rPr>
              <a:t>semilla &lt;- 17: La semilla es el valor inicial de la secuencia. Es a partir de este número que se generan todos los demás. Cambiar la semilla producirá una secuencia de números completamente diferente.</a:t>
            </a:r>
          </a:p>
          <a:p>
            <a:pPr algn="just"/>
            <a:endParaRPr lang="es-MX" sz="1100" dirty="0"/>
          </a:p>
          <a:p>
            <a:pPr marL="228600" indent="-228600" algn="just">
              <a:buAutoNum type="arabicPeriod"/>
            </a:pPr>
            <a:endParaRPr lang="es-MX" sz="1100" dirty="0"/>
          </a:p>
          <a:p>
            <a:pPr algn="just"/>
            <a:r>
              <a:rPr lang="es-MX" sz="1100" dirty="0"/>
              <a:t>2. Inicialización de la Secuencia (Líneas 11-13)</a:t>
            </a:r>
          </a:p>
          <a:p>
            <a:pPr algn="just"/>
            <a:r>
              <a:rPr lang="es-MX" sz="1100" dirty="0">
                <a:solidFill>
                  <a:schemeClr val="bg1"/>
                </a:solidFill>
              </a:rPr>
              <a:t>x &lt;- </a:t>
            </a:r>
            <a:r>
              <a:rPr lang="es-MX" sz="1100" dirty="0" err="1">
                <a:solidFill>
                  <a:schemeClr val="bg1"/>
                </a:solidFill>
              </a:rPr>
              <a:t>numeric</a:t>
            </a:r>
            <a:r>
              <a:rPr lang="es-MX" sz="1100" dirty="0">
                <a:solidFill>
                  <a:schemeClr val="bg1"/>
                </a:solidFill>
              </a:rPr>
              <a:t>(n): Crea un vector numérico llamado x con un tamaño de 100 elementos. Este vector servirá para almacenar los números pseudoaleatorios generados.</a:t>
            </a:r>
          </a:p>
          <a:p>
            <a:pPr algn="just"/>
            <a:endParaRPr lang="es-MX" sz="1100" dirty="0">
              <a:solidFill>
                <a:schemeClr val="bg1"/>
              </a:solidFill>
            </a:endParaRPr>
          </a:p>
          <a:p>
            <a:pPr algn="just"/>
            <a:r>
              <a:rPr lang="es-MX" sz="1100" dirty="0">
                <a:solidFill>
                  <a:schemeClr val="bg1"/>
                </a:solidFill>
              </a:rPr>
              <a:t>x[1] &lt;- semilla: Asigna el valor de la semilla (17) como el primer elemento de nuestro vector x. Este es el punto de partida para el ciclo de generación.</a:t>
            </a:r>
          </a:p>
          <a:p>
            <a:pPr algn="just"/>
            <a:endParaRPr lang="es-MX" sz="1100" dirty="0"/>
          </a:p>
          <a:p>
            <a:pPr algn="just"/>
            <a:r>
              <a:rPr lang="es-MX" sz="1100" dirty="0"/>
              <a:t>3. Ciclo de Generación (Líneas 16-18)</a:t>
            </a:r>
          </a:p>
          <a:p>
            <a:pPr algn="just"/>
            <a:r>
              <a:rPr lang="es-MX" sz="1100" dirty="0" err="1">
                <a:solidFill>
                  <a:schemeClr val="bg1"/>
                </a:solidFill>
              </a:rPr>
              <a:t>for</a:t>
            </a:r>
            <a:r>
              <a:rPr lang="es-MX" sz="1100" dirty="0">
                <a:solidFill>
                  <a:schemeClr val="bg1"/>
                </a:solidFill>
              </a:rPr>
              <a:t> (i in 2:n): Inicia un bucle que se repetirá desde el segundo elemento (i=2) hasta el último (n=100). Esto es porque el primer elemento (i=1) ya fue definido como la semilla.</a:t>
            </a:r>
          </a:p>
          <a:p>
            <a:pPr algn="just"/>
            <a:endParaRPr lang="es-MX" sz="1100" dirty="0">
              <a:solidFill>
                <a:schemeClr val="bg1"/>
              </a:solidFill>
            </a:endParaRPr>
          </a:p>
          <a:p>
            <a:pPr algn="just"/>
            <a:r>
              <a:rPr lang="es-MX" sz="1100" dirty="0">
                <a:solidFill>
                  <a:schemeClr val="bg1"/>
                </a:solidFill>
              </a:rPr>
              <a:t>x[i] &lt;- (a * x[i-1] + c) %% m: Dentro del bucle, esta línea es donde ocurre la magia. Aplica la fórmula LCRNG para calcular cada número de la secuencia:</a:t>
            </a:r>
          </a:p>
          <a:p>
            <a:pPr marL="628650" lvl="1" indent="-171450" algn="just">
              <a:buFont typeface="Arial" panose="020B0604020202020204" pitchFamily="34" charset="0"/>
              <a:buChar char="•"/>
            </a:pPr>
            <a:r>
              <a:rPr lang="es-MX" sz="1100" dirty="0"/>
              <a:t>x[i-1]: Toma el número anterior en la secuencia.</a:t>
            </a:r>
          </a:p>
          <a:p>
            <a:pPr marL="628650" lvl="1" indent="-171450" algn="just">
              <a:buFont typeface="Arial" panose="020B0604020202020204" pitchFamily="34" charset="0"/>
              <a:buChar char="•"/>
            </a:pPr>
            <a:r>
              <a:rPr lang="es-MX" sz="1100" dirty="0"/>
              <a:t>a * x[i-1] + c: Realiza la multiplicación y la suma.</a:t>
            </a:r>
          </a:p>
          <a:p>
            <a:pPr marL="628650" lvl="1" indent="-171450" algn="just">
              <a:buFont typeface="Arial" panose="020B0604020202020204" pitchFamily="34" charset="0"/>
              <a:buChar char="•"/>
            </a:pPr>
            <a:r>
              <a:rPr lang="es-MX" sz="1100" dirty="0"/>
              <a:t>%% m: Calcula el resto de la división por el módulo m.</a:t>
            </a:r>
          </a:p>
          <a:p>
            <a:pPr marL="628650" lvl="1" indent="-171450" algn="just">
              <a:buFont typeface="Arial" panose="020B0604020202020204" pitchFamily="34" charset="0"/>
              <a:buChar char="•"/>
            </a:pPr>
            <a:r>
              <a:rPr lang="es-MX" sz="1100" dirty="0"/>
              <a:t>x[i] &lt;- ...: Almacena el resultado en la posición actual i del vector x.</a:t>
            </a:r>
          </a:p>
          <a:p>
            <a:pPr algn="just"/>
            <a:endParaRPr lang="es-MX" sz="1100" dirty="0"/>
          </a:p>
          <a:p>
            <a:pPr algn="just"/>
            <a:r>
              <a:rPr lang="es-MX" sz="1100" dirty="0"/>
              <a:t>4. Normalización (Línea 19)R &lt;- x / (m-1): Esta línea normaliza los números generados. Dado que la fórmula LCRNG produce números enteros entre 0 y m-1, dividirlos por m-1 los transforma en números decimales (flotantes) que se encuentran en el rango de 0 a 1.</a:t>
            </a:r>
          </a:p>
        </p:txBody>
      </p:sp>
    </p:spTree>
    <p:extLst>
      <p:ext uri="{BB962C8B-B14F-4D97-AF65-F5344CB8AC3E}">
        <p14:creationId xmlns:p14="http://schemas.microsoft.com/office/powerpoint/2010/main" val="1410997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104763C-E17A-217C-E571-C11D141CB4C9}"/>
              </a:ext>
            </a:extLst>
          </p:cNvPr>
          <p:cNvSpPr>
            <a:spLocks noGrp="1"/>
          </p:cNvSpPr>
          <p:nvPr>
            <p:ph type="title"/>
          </p:nvPr>
        </p:nvSpPr>
        <p:spPr>
          <a:xfrm>
            <a:off x="684212" y="492848"/>
            <a:ext cx="8534400" cy="1507067"/>
          </a:xfrm>
        </p:spPr>
        <p:txBody>
          <a:bodyPr/>
          <a:lstStyle/>
          <a:p>
            <a:r>
              <a:rPr lang="es-MX" dirty="0"/>
              <a:t>VIDEO REPRESENTATIVO </a:t>
            </a:r>
          </a:p>
        </p:txBody>
      </p:sp>
      <p:pic>
        <p:nvPicPr>
          <p:cNvPr id="4" name="20250916-1558-18.2222112">
            <a:hlinkClick r:id="" action="ppaction://media"/>
            <a:extLst>
              <a:ext uri="{FF2B5EF4-FFF2-40B4-BE49-F238E27FC236}">
                <a16:creationId xmlns:a16="http://schemas.microsoft.com/office/drawing/2014/main" id="{C673405A-4EDF-419F-698E-26FFB28AC88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973388" y="1494322"/>
            <a:ext cx="5927725" cy="3614738"/>
          </a:xfrm>
        </p:spPr>
      </p:pic>
    </p:spTree>
    <p:extLst>
      <p:ext uri="{BB962C8B-B14F-4D97-AF65-F5344CB8AC3E}">
        <p14:creationId xmlns:p14="http://schemas.microsoft.com/office/powerpoint/2010/main" val="2913518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2755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251AB7-9282-3DD8-0C84-15486ABC9F7C}"/>
              </a:ext>
            </a:extLst>
          </p:cNvPr>
          <p:cNvSpPr>
            <a:spLocks noGrp="1"/>
          </p:cNvSpPr>
          <p:nvPr>
            <p:ph type="title"/>
          </p:nvPr>
        </p:nvSpPr>
        <p:spPr>
          <a:xfrm>
            <a:off x="646112" y="452718"/>
            <a:ext cx="1658210" cy="790455"/>
          </a:xfrm>
        </p:spPr>
        <p:txBody>
          <a:bodyPr/>
          <a:lstStyle/>
          <a:p>
            <a:r>
              <a:rPr lang="es-MX" dirty="0"/>
              <a:t>JAVA</a:t>
            </a:r>
          </a:p>
        </p:txBody>
      </p:sp>
      <p:pic>
        <p:nvPicPr>
          <p:cNvPr id="7" name="Imagen 6">
            <a:extLst>
              <a:ext uri="{FF2B5EF4-FFF2-40B4-BE49-F238E27FC236}">
                <a16:creationId xmlns:a16="http://schemas.microsoft.com/office/drawing/2014/main" id="{5C66B336-DD73-BF1A-A28B-8888612D7985}"/>
              </a:ext>
            </a:extLst>
          </p:cNvPr>
          <p:cNvPicPr>
            <a:picLocks noChangeAspect="1"/>
          </p:cNvPicPr>
          <p:nvPr/>
        </p:nvPicPr>
        <p:blipFill>
          <a:blip r:embed="rId2"/>
          <a:stretch>
            <a:fillRect/>
          </a:stretch>
        </p:blipFill>
        <p:spPr>
          <a:xfrm>
            <a:off x="131758" y="1385097"/>
            <a:ext cx="5919348" cy="4247709"/>
          </a:xfrm>
          <a:prstGeom prst="rect">
            <a:avLst/>
          </a:prstGeom>
        </p:spPr>
      </p:pic>
      <p:sp>
        <p:nvSpPr>
          <p:cNvPr id="8" name="Rectangle 1">
            <a:extLst>
              <a:ext uri="{FF2B5EF4-FFF2-40B4-BE49-F238E27FC236}">
                <a16:creationId xmlns:a16="http://schemas.microsoft.com/office/drawing/2014/main" id="{2FBEC15B-7A87-D62C-5E7D-E9B8D960BE0D}"/>
              </a:ext>
            </a:extLst>
          </p:cNvPr>
          <p:cNvSpPr>
            <a:spLocks noChangeArrowheads="1"/>
          </p:cNvSpPr>
          <p:nvPr/>
        </p:nvSpPr>
        <p:spPr bwMode="auto">
          <a:xfrm>
            <a:off x="6462445" y="825519"/>
            <a:ext cx="5310339" cy="2246769"/>
          </a:xfrm>
          <a:prstGeom prst="rect">
            <a:avLst/>
          </a:prstGeom>
          <a:noFill/>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MX" altLang="es-MX" sz="1000" b="1" i="0" u="none" strike="noStrike" cap="none" normalizeH="0" baseline="0" dirty="0" err="1">
                <a:ln>
                  <a:noFill/>
                </a:ln>
                <a:solidFill>
                  <a:schemeClr val="bg1"/>
                </a:solidFill>
                <a:effectLst/>
              </a:rPr>
              <a:t>public</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static</a:t>
            </a:r>
            <a:r>
              <a:rPr kumimoji="0" lang="es-MX" altLang="es-MX" sz="1000" b="1" i="0" u="none" strike="noStrike" cap="none" normalizeH="0" baseline="0" dirty="0">
                <a:ln>
                  <a:noFill/>
                </a:ln>
                <a:solidFill>
                  <a:schemeClr val="bg1"/>
                </a:solidFill>
                <a:effectLst/>
              </a:rPr>
              <a:t> final </a:t>
            </a:r>
            <a:r>
              <a:rPr kumimoji="0" lang="es-MX" altLang="es-MX" sz="1000" b="1" i="0" u="none" strike="noStrike" cap="none" normalizeH="0" baseline="0" dirty="0" err="1">
                <a:ln>
                  <a:noFill/>
                </a:ln>
                <a:solidFill>
                  <a:schemeClr val="bg1"/>
                </a:solidFill>
                <a:effectLst/>
              </a:rPr>
              <a:t>int</a:t>
            </a:r>
            <a:r>
              <a:rPr kumimoji="0" lang="es-MX" altLang="es-MX" sz="1000" b="1" i="0" u="none" strike="noStrike" cap="none" normalizeH="0" baseline="0" dirty="0">
                <a:ln>
                  <a:noFill/>
                </a:ln>
                <a:solidFill>
                  <a:schemeClr val="bg1"/>
                </a:solidFill>
                <a:effectLst/>
              </a:rPr>
              <a:t> A = 41;</a:t>
            </a:r>
            <a:r>
              <a:rPr kumimoji="0" lang="es-MX" altLang="es-MX" sz="1000" b="0" i="0" u="none" strike="noStrike" cap="none" normalizeH="0" baseline="0" dirty="0">
                <a:ln>
                  <a:noFill/>
                </a:ln>
                <a:solidFill>
                  <a:schemeClr val="bg1"/>
                </a:solidFill>
                <a:effectLst/>
              </a:rPr>
              <a:t>: Declara una </a:t>
            </a:r>
            <a:r>
              <a:rPr kumimoji="0" lang="es-MX" altLang="es-MX" sz="1000" b="1" i="0" u="none" strike="noStrike" cap="none" normalizeH="0" baseline="0" dirty="0">
                <a:ln>
                  <a:noFill/>
                </a:ln>
                <a:solidFill>
                  <a:schemeClr val="bg1"/>
                </a:solidFill>
                <a:effectLst/>
              </a:rPr>
              <a:t>constante</a:t>
            </a:r>
            <a:r>
              <a:rPr kumimoji="0" lang="es-MX" altLang="es-MX" sz="1000" b="0" i="0" u="none" strike="noStrike" cap="none" normalizeH="0" baseline="0" dirty="0">
                <a:ln>
                  <a:noFill/>
                </a:ln>
                <a:solidFill>
                  <a:schemeClr val="bg1"/>
                </a:solidFill>
                <a:effectLst/>
              </a:rPr>
              <a:t> A con el valor de </a:t>
            </a:r>
            <a:r>
              <a:rPr kumimoji="0" lang="es-MX" altLang="es-MX" sz="1000" b="1" i="0" u="none" strike="noStrike" cap="none" normalizeH="0" baseline="0" dirty="0">
                <a:ln>
                  <a:noFill/>
                </a:ln>
                <a:solidFill>
                  <a:schemeClr val="bg1"/>
                </a:solidFill>
                <a:effectLst/>
              </a:rPr>
              <a:t>41</a:t>
            </a:r>
            <a:r>
              <a:rPr kumimoji="0" lang="es-MX" altLang="es-MX" sz="1000" b="0" i="0" u="none" strike="noStrike" cap="none" normalizeH="0" baseline="0" dirty="0">
                <a:ln>
                  <a:noFill/>
                </a:ln>
                <a:solidFill>
                  <a:schemeClr val="bg1"/>
                </a:solidFill>
                <a:effectLst/>
              </a:rPr>
              <a:t>. La palabra final significa que su valor no puede cambiar. En la fórmula del LCRNG, este es el </a:t>
            </a:r>
            <a:r>
              <a:rPr kumimoji="0" lang="es-MX" altLang="es-MX" sz="1000" b="1" i="0" u="none" strike="noStrike" cap="none" normalizeH="0" baseline="0" dirty="0">
                <a:ln>
                  <a:noFill/>
                </a:ln>
                <a:solidFill>
                  <a:schemeClr val="bg1"/>
                </a:solidFill>
                <a:effectLst/>
              </a:rPr>
              <a:t>multiplicador</a:t>
            </a:r>
            <a:r>
              <a:rPr kumimoji="0" lang="es-MX" altLang="es-MX" sz="1000" b="0" i="0" u="none" strike="noStrike" cap="none" normalizeH="0" baseline="0" dirty="0">
                <a:ln>
                  <a:noFill/>
                </a:ln>
                <a:solidFill>
                  <a:schemeClr val="bg1"/>
                </a:solidFill>
                <a:effectLst/>
              </a:rPr>
              <a:t>.</a:t>
            </a:r>
          </a:p>
          <a:p>
            <a:pPr marL="0" marR="0" lvl="0" indent="0" algn="l" defTabSz="914400" rtl="0" eaLnBrk="0" fontAlgn="base" latinLnBrk="0" hangingPunct="0">
              <a:lnSpc>
                <a:spcPct val="100000"/>
              </a:lnSpc>
              <a:spcBef>
                <a:spcPct val="0"/>
              </a:spcBef>
              <a:spcAft>
                <a:spcPct val="0"/>
              </a:spcAft>
              <a:buClrTx/>
              <a:buSzTx/>
              <a:tabLst/>
            </a:pPr>
            <a:endParaRPr kumimoji="0" lang="es-MX" altLang="es-MX" sz="10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MX" altLang="es-MX" sz="1000" b="1" i="0" u="none" strike="noStrike" cap="none" normalizeH="0" baseline="0" dirty="0" err="1">
                <a:ln>
                  <a:noFill/>
                </a:ln>
                <a:solidFill>
                  <a:schemeClr val="bg1"/>
                </a:solidFill>
                <a:effectLst/>
              </a:rPr>
              <a:t>public</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static</a:t>
            </a:r>
            <a:r>
              <a:rPr kumimoji="0" lang="es-MX" altLang="es-MX" sz="1000" b="1" i="0" u="none" strike="noStrike" cap="none" normalizeH="0" baseline="0" dirty="0">
                <a:ln>
                  <a:noFill/>
                </a:ln>
                <a:solidFill>
                  <a:schemeClr val="bg1"/>
                </a:solidFill>
                <a:effectLst/>
              </a:rPr>
              <a:t> final </a:t>
            </a:r>
            <a:r>
              <a:rPr kumimoji="0" lang="es-MX" altLang="es-MX" sz="1000" b="1" i="0" u="none" strike="noStrike" cap="none" normalizeH="0" baseline="0" dirty="0" err="1">
                <a:ln>
                  <a:noFill/>
                </a:ln>
                <a:solidFill>
                  <a:schemeClr val="bg1"/>
                </a:solidFill>
                <a:effectLst/>
              </a:rPr>
              <a:t>int</a:t>
            </a:r>
            <a:r>
              <a:rPr kumimoji="0" lang="es-MX" altLang="es-MX" sz="1000" b="1" i="0" u="none" strike="noStrike" cap="none" normalizeH="0" baseline="0" dirty="0">
                <a:ln>
                  <a:noFill/>
                </a:ln>
                <a:solidFill>
                  <a:schemeClr val="bg1"/>
                </a:solidFill>
                <a:effectLst/>
              </a:rPr>
              <a:t> C = 11;</a:t>
            </a:r>
            <a:r>
              <a:rPr kumimoji="0" lang="es-MX" altLang="es-MX" sz="1000" b="0" i="0" u="none" strike="noStrike" cap="none" normalizeH="0" baseline="0" dirty="0">
                <a:ln>
                  <a:noFill/>
                </a:ln>
                <a:solidFill>
                  <a:schemeClr val="bg1"/>
                </a:solidFill>
                <a:effectLst/>
              </a:rPr>
              <a:t>: Declara la constante C con el valor de </a:t>
            </a:r>
            <a:r>
              <a:rPr kumimoji="0" lang="es-MX" altLang="es-MX" sz="1000" b="1" i="0" u="none" strike="noStrike" cap="none" normalizeH="0" baseline="0" dirty="0">
                <a:ln>
                  <a:noFill/>
                </a:ln>
                <a:solidFill>
                  <a:schemeClr val="bg1"/>
                </a:solidFill>
                <a:effectLst/>
              </a:rPr>
              <a:t>11</a:t>
            </a:r>
            <a:r>
              <a:rPr kumimoji="0" lang="es-MX" altLang="es-MX" sz="1000" b="0" i="0" u="none" strike="noStrike" cap="none" normalizeH="0" baseline="0" dirty="0">
                <a:ln>
                  <a:noFill/>
                </a:ln>
                <a:solidFill>
                  <a:schemeClr val="bg1"/>
                </a:solidFill>
                <a:effectLst/>
              </a:rPr>
              <a:t>, que representa el </a:t>
            </a:r>
            <a:r>
              <a:rPr kumimoji="0" lang="es-MX" altLang="es-MX" sz="1000" b="1" i="0" u="none" strike="noStrike" cap="none" normalizeH="0" baseline="0" dirty="0">
                <a:ln>
                  <a:noFill/>
                </a:ln>
                <a:solidFill>
                  <a:schemeClr val="bg1"/>
                </a:solidFill>
                <a:effectLst/>
              </a:rPr>
              <a:t>incremento</a:t>
            </a:r>
            <a:r>
              <a:rPr kumimoji="0" lang="es-MX" altLang="es-MX" sz="1000" b="0" i="0" u="none" strike="noStrike" cap="none" normalizeH="0" baseline="0" dirty="0">
                <a:ln>
                  <a:noFill/>
                </a:ln>
                <a:solidFill>
                  <a:schemeClr val="bg1"/>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MX" altLang="es-MX" sz="10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MX" altLang="es-MX" sz="1000" b="1" i="0" u="none" strike="noStrike" cap="none" normalizeH="0" baseline="0" dirty="0" err="1">
                <a:ln>
                  <a:noFill/>
                </a:ln>
                <a:solidFill>
                  <a:schemeClr val="bg1"/>
                </a:solidFill>
                <a:effectLst/>
              </a:rPr>
              <a:t>public</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static</a:t>
            </a:r>
            <a:r>
              <a:rPr kumimoji="0" lang="es-MX" altLang="es-MX" sz="1000" b="1" i="0" u="none" strike="noStrike" cap="none" normalizeH="0" baseline="0" dirty="0">
                <a:ln>
                  <a:noFill/>
                </a:ln>
                <a:solidFill>
                  <a:schemeClr val="bg1"/>
                </a:solidFill>
                <a:effectLst/>
              </a:rPr>
              <a:t> final </a:t>
            </a:r>
            <a:r>
              <a:rPr kumimoji="0" lang="es-MX" altLang="es-MX" sz="1000" b="1" i="0" u="none" strike="noStrike" cap="none" normalizeH="0" baseline="0" dirty="0" err="1">
                <a:ln>
                  <a:noFill/>
                </a:ln>
                <a:solidFill>
                  <a:schemeClr val="bg1"/>
                </a:solidFill>
                <a:effectLst/>
              </a:rPr>
              <a:t>int</a:t>
            </a:r>
            <a:r>
              <a:rPr kumimoji="0" lang="es-MX" altLang="es-MX" sz="1000" b="1" i="0" u="none" strike="noStrike" cap="none" normalizeH="0" baseline="0" dirty="0">
                <a:ln>
                  <a:noFill/>
                </a:ln>
                <a:solidFill>
                  <a:schemeClr val="bg1"/>
                </a:solidFill>
                <a:effectLst/>
              </a:rPr>
              <a:t> M = 11113;</a:t>
            </a:r>
            <a:r>
              <a:rPr kumimoji="0" lang="es-MX" altLang="es-MX" sz="1000" b="0" i="0" u="none" strike="noStrike" cap="none" normalizeH="0" baseline="0" dirty="0">
                <a:ln>
                  <a:noFill/>
                </a:ln>
                <a:solidFill>
                  <a:schemeClr val="bg1"/>
                </a:solidFill>
                <a:effectLst/>
              </a:rPr>
              <a:t>: Declara la constante M con el valor de </a:t>
            </a:r>
            <a:r>
              <a:rPr kumimoji="0" lang="es-MX" altLang="es-MX" sz="1000" b="1" i="0" u="none" strike="noStrike" cap="none" normalizeH="0" baseline="0" dirty="0">
                <a:ln>
                  <a:noFill/>
                </a:ln>
                <a:solidFill>
                  <a:schemeClr val="bg1"/>
                </a:solidFill>
                <a:effectLst/>
              </a:rPr>
              <a:t>11113</a:t>
            </a:r>
            <a:r>
              <a:rPr kumimoji="0" lang="es-MX" altLang="es-MX" sz="1000" b="0" i="0" u="none" strike="noStrike" cap="none" normalizeH="0" baseline="0" dirty="0">
                <a:ln>
                  <a:noFill/>
                </a:ln>
                <a:solidFill>
                  <a:schemeClr val="bg1"/>
                </a:solidFill>
                <a:effectLst/>
              </a:rPr>
              <a:t>, que es el </a:t>
            </a:r>
            <a:r>
              <a:rPr kumimoji="0" lang="es-MX" altLang="es-MX" sz="1000" b="1" i="0" u="none" strike="noStrike" cap="none" normalizeH="0" baseline="0" dirty="0">
                <a:ln>
                  <a:noFill/>
                </a:ln>
                <a:solidFill>
                  <a:schemeClr val="bg1"/>
                </a:solidFill>
                <a:effectLst/>
              </a:rPr>
              <a:t>módulo</a:t>
            </a:r>
            <a:r>
              <a:rPr kumimoji="0" lang="es-MX" altLang="es-MX" sz="1000" b="0" i="0" u="none" strike="noStrike" cap="none" normalizeH="0" baseline="0" dirty="0">
                <a:ln>
                  <a:noFill/>
                </a:ln>
                <a:solidFill>
                  <a:schemeClr val="bg1"/>
                </a:solidFill>
                <a:effectLst/>
              </a:rPr>
              <a:t>. Este número determina el rango de los valores generados, que estarán entre 0 y M-1.</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MX" altLang="es-MX" sz="10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MX" altLang="es-MX" sz="1000" b="1" i="0" u="none" strike="noStrike" cap="none" normalizeH="0" baseline="0" dirty="0" err="1">
                <a:ln>
                  <a:noFill/>
                </a:ln>
                <a:solidFill>
                  <a:schemeClr val="bg1"/>
                </a:solidFill>
                <a:effectLst/>
              </a:rPr>
              <a:t>public</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static</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int</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seed</a:t>
            </a:r>
            <a:r>
              <a:rPr kumimoji="0" lang="es-MX" altLang="es-MX" sz="1000" b="1" i="0" u="none" strike="noStrike" cap="none" normalizeH="0" baseline="0" dirty="0">
                <a:ln>
                  <a:noFill/>
                </a:ln>
                <a:solidFill>
                  <a:schemeClr val="bg1"/>
                </a:solidFill>
                <a:effectLst/>
              </a:rPr>
              <a:t> = 1;</a:t>
            </a:r>
            <a:r>
              <a:rPr kumimoji="0" lang="es-MX" altLang="es-MX" sz="1000" b="0" i="0" u="none" strike="noStrike" cap="none" normalizeH="0" baseline="0" dirty="0">
                <a:ln>
                  <a:noFill/>
                </a:ln>
                <a:solidFill>
                  <a:schemeClr val="bg1"/>
                </a:solidFill>
                <a:effectLst/>
              </a:rPr>
              <a:t>: Declara la </a:t>
            </a:r>
            <a:r>
              <a:rPr kumimoji="0" lang="es-MX" altLang="es-MX" sz="1000" b="1" i="0" u="none" strike="noStrike" cap="none" normalizeH="0" baseline="0" dirty="0">
                <a:ln>
                  <a:noFill/>
                </a:ln>
                <a:solidFill>
                  <a:schemeClr val="bg1"/>
                </a:solidFill>
                <a:effectLst/>
              </a:rPr>
              <a:t>semilla</a:t>
            </a:r>
            <a:r>
              <a:rPr kumimoji="0" lang="es-MX" altLang="es-MX" sz="1000" b="0" i="0" u="none" strike="noStrike" cap="none" normalizeH="0" baseline="0" dirty="0">
                <a:ln>
                  <a:noFill/>
                </a:ln>
                <a:solidFill>
                  <a:schemeClr val="bg1"/>
                </a:solidFill>
                <a:effectLst/>
              </a:rPr>
              <a:t> con un valor inicial de </a:t>
            </a:r>
            <a:r>
              <a:rPr kumimoji="0" lang="es-MX" altLang="es-MX" sz="1000" b="1" i="0" u="none" strike="noStrike" cap="none" normalizeH="0" baseline="0" dirty="0">
                <a:ln>
                  <a:noFill/>
                </a:ln>
                <a:solidFill>
                  <a:schemeClr val="bg1"/>
                </a:solidFill>
                <a:effectLst/>
              </a:rPr>
              <a:t>1</a:t>
            </a:r>
            <a:r>
              <a:rPr kumimoji="0" lang="es-MX" altLang="es-MX" sz="1000" b="0" i="0" u="none" strike="noStrike" cap="none" normalizeH="0" baseline="0" dirty="0">
                <a:ln>
                  <a:noFill/>
                </a:ln>
                <a:solidFill>
                  <a:schemeClr val="bg1"/>
                </a:solidFill>
                <a:effectLst/>
              </a:rPr>
              <a:t>. La semilla es el punto de partida de la secuencia. Si se utiliza la misma semilla, el generador siempre producirá la misma secuencia de números.</a:t>
            </a:r>
          </a:p>
        </p:txBody>
      </p:sp>
      <p:sp>
        <p:nvSpPr>
          <p:cNvPr id="9" name="Rectangle 2">
            <a:extLst>
              <a:ext uri="{FF2B5EF4-FFF2-40B4-BE49-F238E27FC236}">
                <a16:creationId xmlns:a16="http://schemas.microsoft.com/office/drawing/2014/main" id="{233BEBB3-B27B-3EBB-9E40-FBF9F466A1A5}"/>
              </a:ext>
            </a:extLst>
          </p:cNvPr>
          <p:cNvSpPr>
            <a:spLocks noChangeArrowheads="1"/>
          </p:cNvSpPr>
          <p:nvPr/>
        </p:nvSpPr>
        <p:spPr bwMode="auto">
          <a:xfrm>
            <a:off x="6462445" y="3322590"/>
            <a:ext cx="5192744" cy="1169551"/>
          </a:xfrm>
          <a:prstGeom prst="rect">
            <a:avLst/>
          </a:prstGeom>
          <a:noFill/>
          <a:ln/>
        </p:spPr>
        <p:style>
          <a:lnRef idx="2">
            <a:schemeClr val="accent3"/>
          </a:lnRef>
          <a:fillRef idx="1">
            <a:schemeClr val="lt1"/>
          </a:fillRef>
          <a:effectRef idx="0">
            <a:schemeClr val="accent3"/>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MX" altLang="es-MX" sz="1000" b="1" i="0" u="none" strike="noStrike" cap="none" normalizeH="0" baseline="0" dirty="0" err="1">
                <a:ln>
                  <a:noFill/>
                </a:ln>
                <a:solidFill>
                  <a:schemeClr val="bg1"/>
                </a:solidFill>
                <a:effectLst/>
              </a:rPr>
              <a:t>public</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static</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int</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getNextRandom</a:t>
            </a:r>
            <a:r>
              <a:rPr kumimoji="0" lang="es-MX" altLang="es-MX" sz="1000" b="1" i="0" u="none" strike="noStrike" cap="none" normalizeH="0" baseline="0" dirty="0">
                <a:ln>
                  <a:noFill/>
                </a:ln>
                <a:solidFill>
                  <a:schemeClr val="bg1"/>
                </a:solidFill>
                <a:effectLst/>
              </a:rPr>
              <a:t>()</a:t>
            </a:r>
            <a:r>
              <a:rPr kumimoji="0" lang="es-MX" altLang="es-MX" sz="1000" b="0" i="0" u="none" strike="noStrike" cap="none" normalizeH="0" baseline="0" dirty="0">
                <a:ln>
                  <a:noFill/>
                </a:ln>
                <a:solidFill>
                  <a:schemeClr val="bg1"/>
                </a:solidFill>
                <a:effectLst/>
              </a:rPr>
              <a:t>: Define un método llamado </a:t>
            </a:r>
            <a:r>
              <a:rPr kumimoji="0" lang="es-MX" altLang="es-MX" sz="1000" b="0" i="0" u="none" strike="noStrike" cap="none" normalizeH="0" baseline="0" dirty="0" err="1">
                <a:ln>
                  <a:noFill/>
                </a:ln>
                <a:solidFill>
                  <a:schemeClr val="bg1"/>
                </a:solidFill>
                <a:effectLst/>
              </a:rPr>
              <a:t>getNextRandom</a:t>
            </a:r>
            <a:r>
              <a:rPr kumimoji="0" lang="es-MX" altLang="es-MX" sz="1000" b="0" i="0" u="none" strike="noStrike" cap="none" normalizeH="0" baseline="0" dirty="0">
                <a:ln>
                  <a:noFill/>
                </a:ln>
                <a:solidFill>
                  <a:schemeClr val="bg1"/>
                </a:solidFill>
                <a:effectLst/>
              </a:rPr>
              <a:t> que se encarga de calcular y devolver el siguiente número de la secuencia.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MX" altLang="es-MX" sz="1000" b="1" i="0" u="none" strike="noStrike" cap="none" normalizeH="0" baseline="0" dirty="0" err="1">
                <a:ln>
                  <a:noFill/>
                </a:ln>
                <a:solidFill>
                  <a:schemeClr val="bg1"/>
                </a:solidFill>
                <a:effectLst/>
              </a:rPr>
              <a:t>seed</a:t>
            </a:r>
            <a:r>
              <a:rPr kumimoji="0" lang="es-MX" altLang="es-MX" sz="1000" b="1" i="0" u="none" strike="noStrike" cap="none" normalizeH="0" baseline="0" dirty="0">
                <a:ln>
                  <a:noFill/>
                </a:ln>
                <a:solidFill>
                  <a:schemeClr val="bg1"/>
                </a:solidFill>
                <a:effectLst/>
              </a:rPr>
              <a:t> = (A * </a:t>
            </a:r>
            <a:r>
              <a:rPr kumimoji="0" lang="es-MX" altLang="es-MX" sz="1000" b="1" i="0" u="none" strike="noStrike" cap="none" normalizeH="0" baseline="0" dirty="0" err="1">
                <a:ln>
                  <a:noFill/>
                </a:ln>
                <a:solidFill>
                  <a:schemeClr val="bg1"/>
                </a:solidFill>
                <a:effectLst/>
              </a:rPr>
              <a:t>seed</a:t>
            </a:r>
            <a:r>
              <a:rPr kumimoji="0" lang="es-MX" altLang="es-MX" sz="1000" b="1" i="0" u="none" strike="noStrike" cap="none" normalizeH="0" baseline="0" dirty="0">
                <a:ln>
                  <a:noFill/>
                </a:ln>
                <a:solidFill>
                  <a:schemeClr val="bg1"/>
                </a:solidFill>
                <a:effectLst/>
              </a:rPr>
              <a:t> + C) % M;</a:t>
            </a:r>
            <a:r>
              <a:rPr kumimoji="0" lang="es-MX" altLang="es-MX" sz="1000" b="0" i="0" u="none" strike="noStrike" cap="none" normalizeH="0" baseline="0" dirty="0">
                <a:ln>
                  <a:noFill/>
                </a:ln>
                <a:solidFill>
                  <a:schemeClr val="bg1"/>
                </a:solidFill>
                <a:effectLst/>
              </a:rPr>
              <a:t>: Esta es la fórmula del LCRNG. El nuevo valor de la semilla se calcula multiplicando la semilla actual por el multiplicador (A), sumándole el incremento (C) y luego obteniendo el resto (%) de la división por el módulo (M).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MX" altLang="es-MX" sz="1000" b="1" i="0" u="none" strike="noStrike" cap="none" normalizeH="0" baseline="0" dirty="0" err="1">
                <a:ln>
                  <a:noFill/>
                </a:ln>
                <a:solidFill>
                  <a:schemeClr val="bg1"/>
                </a:solidFill>
                <a:effectLst/>
              </a:rPr>
              <a:t>return</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seed</a:t>
            </a:r>
            <a:r>
              <a:rPr kumimoji="0" lang="es-MX" altLang="es-MX" sz="1000" b="1" i="0" u="none" strike="noStrike" cap="none" normalizeH="0" baseline="0" dirty="0">
                <a:ln>
                  <a:noFill/>
                </a:ln>
                <a:solidFill>
                  <a:schemeClr val="bg1"/>
                </a:solidFill>
                <a:effectLst/>
              </a:rPr>
              <a:t>;</a:t>
            </a:r>
            <a:r>
              <a:rPr kumimoji="0" lang="es-MX" altLang="es-MX" sz="1000" b="0" i="0" u="none" strike="noStrike" cap="none" normalizeH="0" baseline="0" dirty="0">
                <a:ln>
                  <a:noFill/>
                </a:ln>
                <a:solidFill>
                  <a:schemeClr val="bg1"/>
                </a:solidFill>
                <a:effectLst/>
              </a:rPr>
              <a:t>: Devuelve el nuevo valor de la semilla.</a:t>
            </a:r>
          </a:p>
        </p:txBody>
      </p:sp>
      <p:sp>
        <p:nvSpPr>
          <p:cNvPr id="10" name="Rectangle 3">
            <a:extLst>
              <a:ext uri="{FF2B5EF4-FFF2-40B4-BE49-F238E27FC236}">
                <a16:creationId xmlns:a16="http://schemas.microsoft.com/office/drawing/2014/main" id="{8C2A120D-FC95-92A0-CF15-DA9150941D58}"/>
              </a:ext>
            </a:extLst>
          </p:cNvPr>
          <p:cNvSpPr>
            <a:spLocks noChangeArrowheads="1"/>
          </p:cNvSpPr>
          <p:nvPr/>
        </p:nvSpPr>
        <p:spPr bwMode="auto">
          <a:xfrm>
            <a:off x="6462445" y="4809580"/>
            <a:ext cx="5392533" cy="1477328"/>
          </a:xfrm>
          <a:prstGeom prst="rect">
            <a:avLst/>
          </a:prstGeom>
          <a:noFill/>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MX" altLang="es-MX" sz="1000" b="1" i="0" u="none" strike="noStrike" cap="none" normalizeH="0" baseline="0" dirty="0" err="1">
                <a:ln>
                  <a:noFill/>
                </a:ln>
                <a:solidFill>
                  <a:schemeClr val="bg1"/>
                </a:solidFill>
                <a:effectLst/>
              </a:rPr>
              <a:t>public</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static</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void</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main</a:t>
            </a:r>
            <a:r>
              <a:rPr kumimoji="0" lang="es-MX" altLang="es-MX" sz="1000" b="1" i="0" u="none" strike="noStrike" cap="none" normalizeH="0" baseline="0" dirty="0">
                <a:ln>
                  <a:noFill/>
                </a:ln>
                <a:solidFill>
                  <a:schemeClr val="bg1"/>
                </a:solidFill>
                <a:effectLst/>
              </a:rPr>
              <a:t>(</a:t>
            </a:r>
            <a:r>
              <a:rPr kumimoji="0" lang="es-MX" altLang="es-MX" sz="1000" b="1" i="0" u="none" strike="noStrike" cap="none" normalizeH="0" baseline="0" dirty="0" err="1">
                <a:ln>
                  <a:noFill/>
                </a:ln>
                <a:solidFill>
                  <a:schemeClr val="bg1"/>
                </a:solidFill>
                <a:effectLst/>
              </a:rPr>
              <a:t>String</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args</a:t>
            </a:r>
            <a:r>
              <a:rPr kumimoji="0" lang="es-MX" altLang="es-MX" sz="1000" b="1" i="0" u="none" strike="noStrike" cap="none" normalizeH="0" baseline="0" dirty="0">
                <a:ln>
                  <a:noFill/>
                </a:ln>
                <a:solidFill>
                  <a:schemeClr val="bg1"/>
                </a:solidFill>
                <a:effectLst/>
              </a:rPr>
              <a:t>)</a:t>
            </a:r>
            <a:r>
              <a:rPr kumimoji="0" lang="es-MX" altLang="es-MX" sz="1000" b="0" i="0" u="none" strike="noStrike" cap="none" normalizeH="0" baseline="0" dirty="0">
                <a:ln>
                  <a:noFill/>
                </a:ln>
                <a:solidFill>
                  <a:schemeClr val="bg1"/>
                </a:solidFill>
                <a:effectLst/>
              </a:rPr>
              <a:t>: Es el punto de entrada del programa. Todo el código dentro de este método se ejecuta cuando se inicia el programa.</a:t>
            </a:r>
          </a:p>
          <a:p>
            <a:pPr marL="0" marR="0" lvl="0" indent="0" algn="l" defTabSz="914400" rtl="0" eaLnBrk="0" fontAlgn="base" latinLnBrk="0" hangingPunct="0">
              <a:lnSpc>
                <a:spcPct val="100000"/>
              </a:lnSpc>
              <a:spcBef>
                <a:spcPct val="0"/>
              </a:spcBef>
              <a:spcAft>
                <a:spcPct val="0"/>
              </a:spcAft>
              <a:buClrTx/>
              <a:buSzTx/>
              <a:tabLst/>
            </a:pPr>
            <a:endParaRPr kumimoji="0" lang="es-MX" altLang="es-MX" sz="10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MX" altLang="es-MX" sz="1000" b="1" i="0" u="none" strike="noStrike" cap="none" normalizeH="0" baseline="0" dirty="0" err="1">
                <a:ln>
                  <a:noFill/>
                </a:ln>
                <a:solidFill>
                  <a:schemeClr val="bg1"/>
                </a:solidFill>
                <a:effectLst/>
              </a:rPr>
              <a:t>for</a:t>
            </a:r>
            <a:r>
              <a:rPr kumimoji="0" lang="es-MX" altLang="es-MX" sz="1000" b="1" i="0" u="none" strike="noStrike" cap="none" normalizeH="0" baseline="0" dirty="0">
                <a:ln>
                  <a:noFill/>
                </a:ln>
                <a:solidFill>
                  <a:schemeClr val="bg1"/>
                </a:solidFill>
                <a:effectLst/>
              </a:rPr>
              <a:t> (</a:t>
            </a:r>
            <a:r>
              <a:rPr kumimoji="0" lang="es-MX" altLang="es-MX" sz="1000" b="1" i="0" u="none" strike="noStrike" cap="none" normalizeH="0" baseline="0" dirty="0" err="1">
                <a:ln>
                  <a:noFill/>
                </a:ln>
                <a:solidFill>
                  <a:schemeClr val="bg1"/>
                </a:solidFill>
                <a:effectLst/>
              </a:rPr>
              <a:t>int</a:t>
            </a:r>
            <a:r>
              <a:rPr kumimoji="0" lang="es-MX" altLang="es-MX" sz="1000" b="1" i="0" u="none" strike="noStrike" cap="none" normalizeH="0" baseline="0" dirty="0">
                <a:ln>
                  <a:noFill/>
                </a:ln>
                <a:solidFill>
                  <a:schemeClr val="bg1"/>
                </a:solidFill>
                <a:effectLst/>
              </a:rPr>
              <a:t> i = 0; i &lt; 100; i++)</a:t>
            </a:r>
            <a:r>
              <a:rPr kumimoji="0" lang="es-MX" altLang="es-MX" sz="1000" b="0" i="0" u="none" strike="noStrike" cap="none" normalizeH="0" baseline="0" dirty="0">
                <a:ln>
                  <a:noFill/>
                </a:ln>
                <a:solidFill>
                  <a:schemeClr val="bg1"/>
                </a:solidFill>
                <a:effectLst/>
              </a:rPr>
              <a:t>: Un bucle </a:t>
            </a:r>
            <a:r>
              <a:rPr kumimoji="0" lang="es-MX" altLang="es-MX" sz="1000" b="0" i="0" u="none" strike="noStrike" cap="none" normalizeH="0" baseline="0" dirty="0" err="1">
                <a:ln>
                  <a:noFill/>
                </a:ln>
                <a:solidFill>
                  <a:schemeClr val="bg1"/>
                </a:solidFill>
                <a:effectLst/>
              </a:rPr>
              <a:t>for</a:t>
            </a:r>
            <a:r>
              <a:rPr kumimoji="0" lang="es-MX" altLang="es-MX" sz="1000" b="0" i="0" u="none" strike="noStrike" cap="none" normalizeH="0" baseline="0" dirty="0">
                <a:ln>
                  <a:noFill/>
                </a:ln>
                <a:solidFill>
                  <a:schemeClr val="bg1"/>
                </a:solidFill>
                <a:effectLst/>
              </a:rPr>
              <a:t> que se ejecuta </a:t>
            </a:r>
            <a:r>
              <a:rPr kumimoji="0" lang="es-MX" altLang="es-MX" sz="1000" b="1" i="0" u="none" strike="noStrike" cap="none" normalizeH="0" baseline="0" dirty="0">
                <a:ln>
                  <a:noFill/>
                </a:ln>
                <a:solidFill>
                  <a:schemeClr val="bg1"/>
                </a:solidFill>
                <a:effectLst/>
              </a:rPr>
              <a:t>100 veces</a:t>
            </a:r>
            <a:r>
              <a:rPr kumimoji="0" lang="es-MX" altLang="es-MX" sz="1000" b="0" i="0" u="none" strike="noStrike" cap="none" normalizeH="0" baseline="0" dirty="0">
                <a:ln>
                  <a:noFill/>
                </a:ln>
                <a:solidFill>
                  <a:schemeClr val="bg1"/>
                </a:solidFill>
                <a:effectLst/>
              </a:rPr>
              <a:t>, con un contador i que va de 0 a 99.</a:t>
            </a:r>
          </a:p>
          <a:p>
            <a:pPr marL="0" marR="0" lvl="0" indent="0" algn="l" defTabSz="914400" rtl="0" eaLnBrk="0" fontAlgn="base" latinLnBrk="0" hangingPunct="0">
              <a:lnSpc>
                <a:spcPct val="100000"/>
              </a:lnSpc>
              <a:spcBef>
                <a:spcPct val="0"/>
              </a:spcBef>
              <a:spcAft>
                <a:spcPct val="0"/>
              </a:spcAft>
              <a:buClrTx/>
              <a:buSzTx/>
              <a:tabLst/>
            </a:pPr>
            <a:endParaRPr kumimoji="0" lang="es-MX" altLang="es-MX" sz="10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MX" altLang="es-MX" sz="1000" b="1" i="0" u="none" strike="noStrike" cap="none" normalizeH="0" baseline="0" dirty="0" err="1">
                <a:ln>
                  <a:noFill/>
                </a:ln>
                <a:solidFill>
                  <a:schemeClr val="bg1"/>
                </a:solidFill>
                <a:effectLst/>
              </a:rPr>
              <a:t>System.out.println</a:t>
            </a:r>
            <a:r>
              <a:rPr kumimoji="0" lang="es-MX" altLang="es-MX" sz="1000" b="1" i="0" u="none" strike="noStrike" cap="none" normalizeH="0" baseline="0" dirty="0">
                <a:ln>
                  <a:noFill/>
                </a:ln>
                <a:solidFill>
                  <a:schemeClr val="bg1"/>
                </a:solidFill>
                <a:effectLst/>
              </a:rPr>
              <a:t>(</a:t>
            </a:r>
            <a:r>
              <a:rPr kumimoji="0" lang="es-MX" altLang="es-MX" sz="1000" b="1" i="0" u="none" strike="noStrike" cap="none" normalizeH="0" baseline="0" dirty="0" err="1">
                <a:ln>
                  <a:noFill/>
                </a:ln>
                <a:solidFill>
                  <a:schemeClr val="bg1"/>
                </a:solidFill>
                <a:effectLst/>
              </a:rPr>
              <a:t>getNextRandom</a:t>
            </a:r>
            <a:r>
              <a:rPr kumimoji="0" lang="es-MX" altLang="es-MX" sz="1000" b="1" i="0" u="none" strike="noStrike" cap="none" normalizeH="0" baseline="0" dirty="0">
                <a:ln>
                  <a:noFill/>
                </a:ln>
                <a:solidFill>
                  <a:schemeClr val="bg1"/>
                </a:solidFill>
                <a:effectLst/>
              </a:rPr>
              <a:t>());</a:t>
            </a:r>
            <a:r>
              <a:rPr kumimoji="0" lang="es-MX" altLang="es-MX" sz="1000" b="0" i="0" u="none" strike="noStrike" cap="none" normalizeH="0" baseline="0" dirty="0">
                <a:ln>
                  <a:noFill/>
                </a:ln>
                <a:solidFill>
                  <a:schemeClr val="bg1"/>
                </a:solidFill>
                <a:effectLst/>
              </a:rPr>
              <a:t>: Dentro del bucle, esta línea llama al método </a:t>
            </a:r>
            <a:r>
              <a:rPr kumimoji="0" lang="es-MX" altLang="es-MX" sz="1000" b="0" i="0" u="none" strike="noStrike" cap="none" normalizeH="0" baseline="0" dirty="0" err="1">
                <a:ln>
                  <a:noFill/>
                </a:ln>
                <a:solidFill>
                  <a:schemeClr val="bg1"/>
                </a:solidFill>
                <a:effectLst/>
              </a:rPr>
              <a:t>getNextRandom</a:t>
            </a:r>
            <a:r>
              <a:rPr kumimoji="0" lang="es-MX" altLang="es-MX" sz="1000" b="0" i="0" u="none" strike="noStrike" cap="none" normalizeH="0" baseline="0" dirty="0">
                <a:ln>
                  <a:noFill/>
                </a:ln>
                <a:solidFill>
                  <a:schemeClr val="bg1"/>
                </a:solidFill>
                <a:effectLst/>
              </a:rPr>
              <a:t> para obtener un nuevo número pseudoaleatorio y luego lo imprime en la consola.</a:t>
            </a:r>
          </a:p>
        </p:txBody>
      </p:sp>
      <p:sp>
        <p:nvSpPr>
          <p:cNvPr id="11" name="Rectángulo 10">
            <a:extLst>
              <a:ext uri="{FF2B5EF4-FFF2-40B4-BE49-F238E27FC236}">
                <a16:creationId xmlns:a16="http://schemas.microsoft.com/office/drawing/2014/main" id="{6BCEB565-BB24-4430-714B-A8C36FD9D625}"/>
              </a:ext>
            </a:extLst>
          </p:cNvPr>
          <p:cNvSpPr/>
          <p:nvPr/>
        </p:nvSpPr>
        <p:spPr>
          <a:xfrm>
            <a:off x="288758" y="1722922"/>
            <a:ext cx="5544151" cy="1405327"/>
          </a:xfrm>
          <a:prstGeom prst="rect">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MX"/>
          </a:p>
        </p:txBody>
      </p:sp>
      <p:sp>
        <p:nvSpPr>
          <p:cNvPr id="12" name="Rectángulo 11">
            <a:extLst>
              <a:ext uri="{FF2B5EF4-FFF2-40B4-BE49-F238E27FC236}">
                <a16:creationId xmlns:a16="http://schemas.microsoft.com/office/drawing/2014/main" id="{194B85CC-B8F9-FB9D-2164-ED5753CBFDE4}"/>
              </a:ext>
            </a:extLst>
          </p:cNvPr>
          <p:cNvSpPr/>
          <p:nvPr/>
        </p:nvSpPr>
        <p:spPr>
          <a:xfrm>
            <a:off x="288758" y="3128249"/>
            <a:ext cx="5544151" cy="1000989"/>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s-MX"/>
          </a:p>
        </p:txBody>
      </p:sp>
      <p:sp>
        <p:nvSpPr>
          <p:cNvPr id="13" name="Rectángulo 12">
            <a:extLst>
              <a:ext uri="{FF2B5EF4-FFF2-40B4-BE49-F238E27FC236}">
                <a16:creationId xmlns:a16="http://schemas.microsoft.com/office/drawing/2014/main" id="{CCF8D9EB-B837-28F5-4D5B-204FFADDE145}"/>
              </a:ext>
            </a:extLst>
          </p:cNvPr>
          <p:cNvSpPr/>
          <p:nvPr/>
        </p:nvSpPr>
        <p:spPr>
          <a:xfrm>
            <a:off x="397856" y="4258459"/>
            <a:ext cx="5544151" cy="128978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s-MX"/>
          </a:p>
        </p:txBody>
      </p:sp>
    </p:spTree>
    <p:extLst>
      <p:ext uri="{BB962C8B-B14F-4D97-AF65-F5344CB8AC3E}">
        <p14:creationId xmlns:p14="http://schemas.microsoft.com/office/powerpoint/2010/main" val="569806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798E0D-59DD-72F1-3CE2-37BC6AE4B5EE}"/>
              </a:ext>
            </a:extLst>
          </p:cNvPr>
          <p:cNvSpPr>
            <a:spLocks noGrp="1"/>
          </p:cNvSpPr>
          <p:nvPr>
            <p:ph type="title"/>
          </p:nvPr>
        </p:nvSpPr>
        <p:spPr/>
        <p:txBody>
          <a:bodyPr/>
          <a:lstStyle/>
          <a:p>
            <a:r>
              <a:rPr lang="es-MX" dirty="0"/>
              <a:t>Video representativo</a:t>
            </a:r>
          </a:p>
        </p:txBody>
      </p:sp>
      <p:pic>
        <p:nvPicPr>
          <p:cNvPr id="4" name="20250916-1647-57.7350357">
            <a:hlinkClick r:id="" action="ppaction://media"/>
            <a:extLst>
              <a:ext uri="{FF2B5EF4-FFF2-40B4-BE49-F238E27FC236}">
                <a16:creationId xmlns:a16="http://schemas.microsoft.com/office/drawing/2014/main" id="{1F0E7E50-F9D0-3581-24CF-DB11814BA67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300288" y="685800"/>
            <a:ext cx="5300662" cy="3614738"/>
          </a:xfrm>
        </p:spPr>
      </p:pic>
    </p:spTree>
    <p:extLst>
      <p:ext uri="{BB962C8B-B14F-4D97-AF65-F5344CB8AC3E}">
        <p14:creationId xmlns:p14="http://schemas.microsoft.com/office/powerpoint/2010/main" val="3611321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8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Sector">
  <a:themeElements>
    <a:clrScheme name="Sector">
      <a:dk1>
        <a:sysClr val="windowText" lastClr="000000"/>
      </a:dk1>
      <a:lt1>
        <a:sysClr val="window" lastClr="FFFFFF"/>
      </a:lt1>
      <a:dk2>
        <a:srgbClr val="537D0B"/>
      </a:dk2>
      <a:lt2>
        <a:srgbClr val="A9E257"/>
      </a:lt2>
      <a:accent1>
        <a:srgbClr val="38540A"/>
      </a:accent1>
      <a:accent2>
        <a:srgbClr val="31A274"/>
      </a:accent2>
      <a:accent3>
        <a:srgbClr val="236073"/>
      </a:accent3>
      <a:accent4>
        <a:srgbClr val="6C4D90"/>
      </a:accent4>
      <a:accent5>
        <a:srgbClr val="983C27"/>
      </a:accent5>
      <a:accent6>
        <a:srgbClr val="CD811F"/>
      </a:accent6>
      <a:hlink>
        <a:srgbClr val="293F06"/>
      </a:hlink>
      <a:folHlink>
        <a:srgbClr val="68883A"/>
      </a:folHlink>
    </a:clrScheme>
    <a:fontScheme name="Sector">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ector">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9759155-7935-4C61-A06C-C04380D1B16E}"/>
    </a:ext>
  </a:extLst>
</a:theme>
</file>

<file path=docProps/app.xml><?xml version="1.0" encoding="utf-8"?>
<Properties xmlns="http://schemas.openxmlformats.org/officeDocument/2006/extended-properties" xmlns:vt="http://schemas.openxmlformats.org/officeDocument/2006/docPropsVTypes">
  <Template>Slice</Template>
  <TotalTime>295</TotalTime>
  <Words>1596</Words>
  <Application>Microsoft Office PowerPoint</Application>
  <PresentationFormat>Panorámica</PresentationFormat>
  <Paragraphs>94</Paragraphs>
  <Slides>11</Slides>
  <Notes>0</Notes>
  <HiddenSlides>0</HiddenSlides>
  <MMClips>3</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11</vt:i4>
      </vt:variant>
    </vt:vector>
  </HeadingPairs>
  <TitlesOfParts>
    <vt:vector size="16" baseType="lpstr">
      <vt:lpstr>Arial</vt:lpstr>
      <vt:lpstr>Arial Unicode MS</vt:lpstr>
      <vt:lpstr>Century Gothic</vt:lpstr>
      <vt:lpstr>Wingdings 3</vt:lpstr>
      <vt:lpstr>Sector</vt:lpstr>
      <vt:lpstr>Presentación de PowerPoint</vt:lpstr>
      <vt:lpstr>Presentación de PowerPoint</vt:lpstr>
      <vt:lpstr>PYTHON</vt:lpstr>
      <vt:lpstr>VIDEO REPRESENTATIVO EN PYTHON</vt:lpstr>
      <vt:lpstr>R STUDIO</vt:lpstr>
      <vt:lpstr>R STUDIO</vt:lpstr>
      <vt:lpstr>VIDEO REPRESENTATIVO </vt:lpstr>
      <vt:lpstr>JAVA</vt:lpstr>
      <vt:lpstr>Video representativo</vt:lpstr>
      <vt:lpstr>Conclusión </vt:lpstr>
      <vt:lpstr>Anexo el link de github de mis actividades de códigos elaborados en java, python y r studio   https://github.Com/cynthia21morales/simulacioncynthia/tree/main/unidad%202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HP 840 G5</dc:creator>
  <cp:lastModifiedBy>HP 840 G5</cp:lastModifiedBy>
  <cp:revision>6</cp:revision>
  <dcterms:created xsi:type="dcterms:W3CDTF">2025-09-16T03:43:50Z</dcterms:created>
  <dcterms:modified xsi:type="dcterms:W3CDTF">2025-09-28T20:23:53Z</dcterms:modified>
</cp:coreProperties>
</file>

<file path=docProps/thumbnail.jpeg>
</file>